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3" r:id="rId2"/>
    <p:sldId id="445" r:id="rId3"/>
    <p:sldId id="434" r:id="rId4"/>
    <p:sldId id="435" r:id="rId5"/>
    <p:sldId id="436" r:id="rId6"/>
    <p:sldId id="437" r:id="rId7"/>
    <p:sldId id="438" r:id="rId8"/>
    <p:sldId id="442" r:id="rId9"/>
    <p:sldId id="444" r:id="rId10"/>
    <p:sldId id="425" r:id="rId11"/>
    <p:sldId id="426" r:id="rId12"/>
    <p:sldId id="427" r:id="rId13"/>
    <p:sldId id="439" r:id="rId14"/>
    <p:sldId id="440" r:id="rId15"/>
    <p:sldId id="441" r:id="rId16"/>
    <p:sldId id="447" r:id="rId17"/>
    <p:sldId id="448" r:id="rId18"/>
    <p:sldId id="449" r:id="rId19"/>
    <p:sldId id="446" r:id="rId20"/>
    <p:sldId id="450" r:id="rId21"/>
    <p:sldId id="452" r:id="rId22"/>
    <p:sldId id="451" r:id="rId23"/>
    <p:sldId id="454" r:id="rId24"/>
    <p:sldId id="453" r:id="rId25"/>
    <p:sldId id="369" r:id="rId26"/>
    <p:sldId id="424" r:id="rId27"/>
    <p:sldId id="460" r:id="rId28"/>
    <p:sldId id="404" r:id="rId29"/>
    <p:sldId id="461" r:id="rId30"/>
    <p:sldId id="403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B9BD5"/>
    <a:srgbClr val="FFC000"/>
    <a:srgbClr val="000000"/>
    <a:srgbClr val="C00000"/>
    <a:srgbClr val="FFD966"/>
    <a:srgbClr val="A9D18E"/>
    <a:srgbClr val="CA7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707" autoAdjust="0"/>
  </p:normalViewPr>
  <p:slideViewPr>
    <p:cSldViewPr snapToGrid="0">
      <p:cViewPr>
        <p:scale>
          <a:sx n="60" d="100"/>
          <a:sy n="60" d="100"/>
        </p:scale>
        <p:origin x="2256" y="1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115B6-FC03-42C8-BE25-B781F463A332}" type="datetimeFigureOut">
              <a:rPr lang="es-MX" smtClean="0"/>
              <a:t>14/10/2015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08619-11A7-402D-A01C-9CE7BEB5D0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200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525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22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47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0684" cy="114141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 defTabSz="914400" eaLnBrk="1" hangingPunct="1"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 defTabSz="914400" eaLnBrk="1" hangingPunct="1"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 defTabSz="914400" eaLnBrk="1" hangingPunct="1"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latin typeface="Arial" charset="0"/>
              </a:defRPr>
            </a:lvl1pPr>
          </a:lstStyle>
          <a:p>
            <a:pPr>
              <a:defRPr/>
            </a:pPr>
            <a:fld id="{026768ED-75B8-4C4F-8A45-FF69C7F2F1E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4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30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230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708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376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649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395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97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81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32A8-C61D-4533-A898-F21545A2E8B3}" type="datetimeFigureOut">
              <a:rPr lang="es-MX" smtClean="0"/>
              <a:pPr/>
              <a:t>14/10/2015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D8C0-0EC6-470D-A458-0F1EF16ED277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91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library.wiley.com/doi/10.1111/j.1467-954X.2012.02077.x/abstrac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stor.org/action/doBasicSearch?acc=on&amp;wc=on&amp;fc=off&amp;Query=au:%22Richard+Worthington%22&amp;si=1" TargetMode="External"/><Relationship Id="rId5" Type="http://schemas.openxmlformats.org/officeDocument/2006/relationships/hyperlink" Target="http://www.jstor.org/action/doBasicSearch?acc=on&amp;wc=on&amp;fc=off&amp;Query=au:%22Mauricio+Schoijet%22&amp;si=1" TargetMode="External"/><Relationship Id="rId4" Type="http://schemas.openxmlformats.org/officeDocument/2006/relationships/hyperlink" Target="http://www.jstor.org/stable/10.2307/690068?Search=yes&amp;resultItemClick=true&amp;searchText=globalization&amp;searchText=of&amp;searchText=science&amp;searchText=and&amp;searchText=repression&amp;searchText=of&amp;searchText=scientist&amp;searchText=in&amp;searchText=mexico&amp;searchUri=/action/doBasicSearch?Query%3Dglobalization%2Bof%2Bscience%2Band%2Brepression%2Bof%2Bscientist%2Bin%2Bmexico%26amp;acc%3Don%26amp;wc%3Don%26amp;fc%3Dof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scielo@dgb.unam.m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science/2013/dec/09/nobel-winner-boycott-science-journal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logoD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9303" y="263139"/>
            <a:ext cx="1979612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UNAM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15" y="263139"/>
            <a:ext cx="1241425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51" y="179786"/>
            <a:ext cx="2334416" cy="99359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2294989"/>
            <a:ext cx="114777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0000"/>
                </a:solidFill>
              </a:rPr>
              <a:t>Sistemas de información </a:t>
            </a:r>
          </a:p>
          <a:p>
            <a:pPr algn="ctr"/>
            <a:r>
              <a:rPr lang="es-MX" sz="3600" b="1" dirty="0" smtClean="0">
                <a:solidFill>
                  <a:srgbClr val="000000"/>
                </a:solidFill>
              </a:rPr>
              <a:t>y evaluación </a:t>
            </a:r>
            <a:r>
              <a:rPr lang="es-MX" sz="3600" b="1" dirty="0" err="1" smtClean="0">
                <a:solidFill>
                  <a:srgbClr val="000000"/>
                </a:solidFill>
              </a:rPr>
              <a:t>bibliométrica</a:t>
            </a:r>
            <a:r>
              <a:rPr lang="es-MX" sz="3600" b="1" dirty="0" smtClean="0">
                <a:solidFill>
                  <a:srgbClr val="000000"/>
                </a:solidFill>
              </a:rPr>
              <a:t> de la ciencia</a:t>
            </a:r>
            <a:endParaRPr lang="es-MX" sz="3600" dirty="0"/>
          </a:p>
        </p:txBody>
      </p:sp>
      <p:pic>
        <p:nvPicPr>
          <p:cNvPr id="18" name="Picture 3" descr="SciELOMéxico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59197" y="-39780"/>
            <a:ext cx="2056007" cy="15118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AutoShape 2" descr="[]"/>
          <p:cNvSpPr>
            <a:spLocks noChangeAspect="1" noChangeArrowheads="1"/>
          </p:cNvSpPr>
          <p:nvPr/>
        </p:nvSpPr>
        <p:spPr bwMode="auto">
          <a:xfrm>
            <a:off x="155575" y="-5684838"/>
            <a:ext cx="9144000" cy="118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5" name="AutoShape 4" descr="[]"/>
          <p:cNvSpPr>
            <a:spLocks noChangeAspect="1" noChangeArrowheads="1"/>
          </p:cNvSpPr>
          <p:nvPr/>
        </p:nvSpPr>
        <p:spPr bwMode="auto">
          <a:xfrm>
            <a:off x="307975" y="-5532438"/>
            <a:ext cx="9144000" cy="118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3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88"/>
          <a:stretch/>
        </p:blipFill>
        <p:spPr>
          <a:xfrm>
            <a:off x="1713950" y="4234754"/>
            <a:ext cx="8417240" cy="2234309"/>
          </a:xfrm>
        </p:spPr>
      </p:pic>
      <p:sp>
        <p:nvSpPr>
          <p:cNvPr id="9" name="CuadroTexto 8"/>
          <p:cNvSpPr txBox="1"/>
          <p:nvPr/>
        </p:nvSpPr>
        <p:spPr>
          <a:xfrm>
            <a:off x="10111842" y="5993497"/>
            <a:ext cx="1873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dirty="0" smtClean="0">
                <a:solidFill>
                  <a:schemeClr val="bg1">
                    <a:lumMod val="75000"/>
                  </a:schemeClr>
                </a:solidFill>
              </a:rPr>
              <a:t>INECOL Xalapa</a:t>
            </a:r>
          </a:p>
          <a:p>
            <a:pPr algn="r"/>
            <a:r>
              <a:rPr lang="es-MX" b="1" dirty="0" smtClean="0">
                <a:solidFill>
                  <a:schemeClr val="bg1">
                    <a:lumMod val="75000"/>
                  </a:schemeClr>
                </a:solidFill>
              </a:rPr>
              <a:t>15 octubre, 2015</a:t>
            </a:r>
            <a:endParaRPr lang="es-MX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8297" r="16608" b="5058"/>
          <a:stretch/>
        </p:blipFill>
        <p:spPr>
          <a:xfrm>
            <a:off x="794084" y="264695"/>
            <a:ext cx="6093486" cy="64008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938964" y="4892755"/>
            <a:ext cx="399388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350" dirty="0"/>
              <a:t>Roger Burrows</a:t>
            </a:r>
          </a:p>
          <a:p>
            <a:pPr fontAlgn="base"/>
            <a:r>
              <a:rPr lang="en-US" sz="1350" b="1" dirty="0">
                <a:hlinkClick r:id="rId3"/>
              </a:rPr>
              <a:t>Living with the h-index? Metric assemblages in the contemporary academy (pages 355–372)</a:t>
            </a:r>
            <a:endParaRPr lang="en-US" sz="1350" b="1" dirty="0"/>
          </a:p>
          <a:p>
            <a:pPr fontAlgn="base"/>
            <a:r>
              <a:rPr lang="en-US" sz="1350" i="1" dirty="0"/>
              <a:t>The Sociological Review, </a:t>
            </a:r>
            <a:r>
              <a:rPr lang="en-US" sz="1350" dirty="0"/>
              <a:t>vol. 60, no. 2, pages 355–372, May 2012</a:t>
            </a:r>
            <a:endParaRPr lang="es-MX" sz="135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82413" t="65887" r="3632" b="29469"/>
          <a:stretch/>
        </p:blipFill>
        <p:spPr>
          <a:xfrm>
            <a:off x="7878739" y="3769078"/>
            <a:ext cx="1914098" cy="358255"/>
          </a:xfrm>
          <a:prstGeom prst="rect">
            <a:avLst/>
          </a:prstGeom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63445" t="64804" r="17898" b="28430"/>
          <a:stretch/>
        </p:blipFill>
        <p:spPr>
          <a:xfrm>
            <a:off x="7556310" y="2865612"/>
            <a:ext cx="2558955" cy="522027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44030" t="65711" r="41268" b="29379"/>
          <a:stretch/>
        </p:blipFill>
        <p:spPr>
          <a:xfrm>
            <a:off x="7776381" y="2208049"/>
            <a:ext cx="2016457" cy="378726"/>
          </a:xfrm>
          <a:prstGeom prst="rect">
            <a:avLst/>
          </a:prstGeom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4975" t="64340" r="74129" b="28496"/>
          <a:stretch/>
        </p:blipFill>
        <p:spPr>
          <a:xfrm>
            <a:off x="7295297" y="1374008"/>
            <a:ext cx="2866030" cy="552734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4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413" t="65887" r="3632" b="29469"/>
          <a:stretch/>
        </p:blipFill>
        <p:spPr>
          <a:xfrm>
            <a:off x="4223977" y="1573987"/>
            <a:ext cx="2707766" cy="506803"/>
          </a:xfrm>
          <a:prstGeom prst="rect">
            <a:avLst/>
          </a:prstGeom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63445" t="64804" r="17898" b="28430"/>
          <a:stretch/>
        </p:blipFill>
        <p:spPr>
          <a:xfrm>
            <a:off x="7650308" y="1526942"/>
            <a:ext cx="3346121" cy="682609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4030" t="65711" r="41268" b="29379"/>
          <a:stretch/>
        </p:blipFill>
        <p:spPr>
          <a:xfrm>
            <a:off x="362228" y="1490445"/>
            <a:ext cx="3143184" cy="590345"/>
          </a:xfrm>
          <a:prstGeom prst="rect">
            <a:avLst/>
          </a:prstGeom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7526" t="64340" r="74862" b="28496"/>
          <a:stretch/>
        </p:blipFill>
        <p:spPr>
          <a:xfrm>
            <a:off x="7729017" y="3546301"/>
            <a:ext cx="2755577" cy="1458836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0174" t="48375" r="21394" b="46584"/>
          <a:stretch/>
        </p:blipFill>
        <p:spPr>
          <a:xfrm>
            <a:off x="1287381" y="359830"/>
            <a:ext cx="9709048" cy="79226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89755" y="2229126"/>
            <a:ext cx="2425890" cy="385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b="1" dirty="0" err="1"/>
              <a:t>Foucalt</a:t>
            </a:r>
            <a:r>
              <a:rPr lang="es-MX" sz="1500" b="1" dirty="0"/>
              <a:t>: </a:t>
            </a:r>
          </a:p>
          <a:p>
            <a:endParaRPr lang="es-MX" sz="1350" dirty="0"/>
          </a:p>
          <a:p>
            <a:pPr algn="ctr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Neoliberalismo:</a:t>
            </a:r>
          </a:p>
          <a:p>
            <a:endParaRPr lang="es-MX" sz="1350" dirty="0"/>
          </a:p>
          <a:p>
            <a:r>
              <a:rPr lang="es-MX" dirty="0"/>
              <a:t>No es que el Estado supervise al mercado, </a:t>
            </a:r>
            <a:endParaRPr lang="es-MX" dirty="0" smtClean="0"/>
          </a:p>
          <a:p>
            <a:endParaRPr lang="es-MX" dirty="0"/>
          </a:p>
          <a:p>
            <a:r>
              <a:rPr lang="es-MX" dirty="0" smtClean="0"/>
              <a:t>sino que el Estado </a:t>
            </a:r>
            <a:r>
              <a:rPr lang="es-MX" dirty="0"/>
              <a:t>interioriza el mercado</a:t>
            </a:r>
          </a:p>
          <a:p>
            <a:endParaRPr lang="es-MX" sz="1350" dirty="0"/>
          </a:p>
          <a:p>
            <a:r>
              <a:rPr lang="es-MX" dirty="0"/>
              <a:t>Mimetiza </a:t>
            </a:r>
          </a:p>
          <a:p>
            <a:endParaRPr lang="es-MX" dirty="0"/>
          </a:p>
          <a:p>
            <a:r>
              <a:rPr lang="es-MX" dirty="0"/>
              <a:t>Competencia</a:t>
            </a:r>
          </a:p>
          <a:p>
            <a:endParaRPr lang="es-MX" sz="1350" dirty="0"/>
          </a:p>
          <a:p>
            <a:endParaRPr lang="es-MX" sz="135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452086" y="2419141"/>
            <a:ext cx="242589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Competencia:</a:t>
            </a:r>
          </a:p>
          <a:p>
            <a:endParaRPr lang="es-MX" sz="1350" dirty="0"/>
          </a:p>
          <a:p>
            <a:r>
              <a:rPr lang="es-MX" dirty="0"/>
              <a:t>Auditoría</a:t>
            </a:r>
          </a:p>
          <a:p>
            <a:endParaRPr lang="es-MX" dirty="0"/>
          </a:p>
          <a:p>
            <a:r>
              <a:rPr lang="es-MX" dirty="0"/>
              <a:t>Comparación</a:t>
            </a:r>
          </a:p>
          <a:p>
            <a:endParaRPr lang="es-MX" dirty="0"/>
          </a:p>
          <a:p>
            <a:r>
              <a:rPr lang="es-MX" dirty="0"/>
              <a:t>Cuantificación</a:t>
            </a:r>
          </a:p>
          <a:p>
            <a:endParaRPr lang="es-MX" sz="1350" dirty="0"/>
          </a:p>
        </p:txBody>
      </p:sp>
      <p:pic>
        <p:nvPicPr>
          <p:cNvPr id="11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8978" y="3688887"/>
            <a:ext cx="1846155" cy="943271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4283" y="3688887"/>
            <a:ext cx="1846154" cy="943271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8498702" y="2740580"/>
            <a:ext cx="1556806" cy="854750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5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2189" t="6451" r="31542" b="5722"/>
          <a:stretch/>
        </p:blipFill>
        <p:spPr>
          <a:xfrm>
            <a:off x="1808484" y="964726"/>
            <a:ext cx="4485301" cy="50360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4428" t="27546" r="19975" b="35970"/>
          <a:stretch/>
        </p:blipFill>
        <p:spPr>
          <a:xfrm>
            <a:off x="2382012" y="1853537"/>
            <a:ext cx="7625687" cy="2814851"/>
          </a:xfrm>
          <a:prstGeom prst="rect">
            <a:avLst/>
          </a:prstGeom>
          <a:effectLst>
            <a:outerShdw blurRad="50800" dist="2540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Conector recto 7"/>
          <p:cNvCxnSpPr/>
          <p:nvPr/>
        </p:nvCxnSpPr>
        <p:spPr>
          <a:xfrm>
            <a:off x="3524097" y="2576868"/>
            <a:ext cx="6168089" cy="10236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604580" y="2865177"/>
            <a:ext cx="7056899" cy="853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604580" y="3146661"/>
            <a:ext cx="2194885" cy="511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372668" y="4265779"/>
            <a:ext cx="1508537" cy="341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8863084" y="4269190"/>
            <a:ext cx="798394" cy="341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881204" y="4263219"/>
            <a:ext cx="1482120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2604578" y="4543850"/>
            <a:ext cx="3157052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6406488" y="4907854"/>
            <a:ext cx="4188111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Globalization of Science and Repression of Scientists in Mexico</a:t>
            </a:r>
            <a:endParaRPr lang="en-US" sz="1200" dirty="0"/>
          </a:p>
          <a:p>
            <a:r>
              <a:rPr lang="en-US" sz="1200" dirty="0">
                <a:hlinkClick r:id="rId5"/>
              </a:rPr>
              <a:t>Mauricio </a:t>
            </a:r>
            <a:r>
              <a:rPr lang="en-US" sz="1200" dirty="0" err="1">
                <a:hlinkClick r:id="rId5"/>
              </a:rPr>
              <a:t>Schoijet</a:t>
            </a:r>
            <a:r>
              <a:rPr lang="en-US" sz="1200" dirty="0"/>
              <a:t>, </a:t>
            </a:r>
            <a:r>
              <a:rPr lang="en-US" sz="1200" dirty="0">
                <a:hlinkClick r:id="rId6"/>
              </a:rPr>
              <a:t>Richard Worthington</a:t>
            </a:r>
            <a:endParaRPr lang="en-US" sz="1200" dirty="0"/>
          </a:p>
          <a:p>
            <a:r>
              <a:rPr lang="en-US" sz="1350" i="1" dirty="0"/>
              <a:t>Science, Technology, &amp; Human Values</a:t>
            </a:r>
            <a:r>
              <a:rPr lang="en-US" sz="1350" dirty="0"/>
              <a:t>, Vol. 18, No. 2 (Spring, 1993), pp. 209-230</a:t>
            </a:r>
          </a:p>
          <a:p>
            <a:endParaRPr lang="es-MX" sz="1350" dirty="0"/>
          </a:p>
        </p:txBody>
      </p:sp>
    </p:spTree>
    <p:extLst>
      <p:ext uri="{BB962C8B-B14F-4D97-AF65-F5344CB8AC3E}">
        <p14:creationId xmlns:p14="http://schemas.microsoft.com/office/powerpoint/2010/main" val="22385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4302" y="586852"/>
            <a:ext cx="4893860" cy="955343"/>
          </a:xfrm>
        </p:spPr>
        <p:txBody>
          <a:bodyPr>
            <a:normAutofit fontScale="90000"/>
          </a:bodyPr>
          <a:lstStyle/>
          <a:p>
            <a:r>
              <a:rPr lang="es-MX" b="1" dirty="0" smtClean="0"/>
              <a:t>Indicadores </a:t>
            </a:r>
            <a:r>
              <a:rPr lang="es-MX" b="1" dirty="0" err="1" smtClean="0"/>
              <a:t>bibliométricos</a:t>
            </a:r>
            <a:endParaRPr lang="es-MX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16171" y="586852"/>
            <a:ext cx="3365310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 smtClean="0"/>
              <a:t>Bases de datos </a:t>
            </a:r>
          </a:p>
          <a:p>
            <a:r>
              <a:rPr lang="es-MX" sz="4000" b="1" dirty="0" err="1" smtClean="0"/>
              <a:t>bibliométricas</a:t>
            </a:r>
            <a:endParaRPr lang="es-MX" sz="40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4988258" y="3853311"/>
            <a:ext cx="2784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/>
              <a:t>Prestige</a:t>
            </a:r>
            <a:r>
              <a:rPr lang="es-MX" sz="3200" b="1" dirty="0" smtClean="0"/>
              <a:t> Factor</a:t>
            </a:r>
            <a:endParaRPr lang="es-MX" sz="32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4988258" y="4674847"/>
            <a:ext cx="238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Euro Factor</a:t>
            </a:r>
            <a:endParaRPr lang="es-MX" sz="3200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168325" y="2605133"/>
            <a:ext cx="4462818" cy="4012442"/>
            <a:chOff x="482223" y="2395182"/>
            <a:chExt cx="4462818" cy="4012442"/>
          </a:xfrm>
        </p:grpSpPr>
        <p:sp>
          <p:nvSpPr>
            <p:cNvPr id="12" name="Elipse 11"/>
            <p:cNvSpPr/>
            <p:nvPr/>
          </p:nvSpPr>
          <p:spPr>
            <a:xfrm>
              <a:off x="482223" y="2395182"/>
              <a:ext cx="4462818" cy="40124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1355680" y="3753134"/>
              <a:ext cx="2715904" cy="129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6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</a:t>
              </a:r>
            </a:p>
            <a:p>
              <a:pPr algn="ctr"/>
              <a:r>
                <a:rPr lang="es-MX" sz="6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 S I </a:t>
              </a:r>
              <a:endParaRPr lang="es-MX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68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4302" y="586852"/>
            <a:ext cx="4893860" cy="955343"/>
          </a:xfrm>
        </p:spPr>
        <p:txBody>
          <a:bodyPr>
            <a:normAutofit fontScale="90000"/>
          </a:bodyPr>
          <a:lstStyle/>
          <a:p>
            <a:r>
              <a:rPr lang="es-MX" b="1" dirty="0" smtClean="0"/>
              <a:t>Indicadores </a:t>
            </a:r>
            <a:r>
              <a:rPr lang="es-MX" b="1" dirty="0" err="1" smtClean="0"/>
              <a:t>bibliométricos</a:t>
            </a:r>
            <a:endParaRPr lang="es-MX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16171" y="586852"/>
            <a:ext cx="3365310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 smtClean="0"/>
              <a:t>Bases de datos </a:t>
            </a:r>
          </a:p>
          <a:p>
            <a:r>
              <a:rPr lang="es-MX" sz="4000" b="1" dirty="0" err="1" smtClean="0"/>
              <a:t>bibliométricas</a:t>
            </a:r>
            <a:endParaRPr lang="es-MX" sz="4000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3593913" y="2605133"/>
            <a:ext cx="4462818" cy="4012442"/>
            <a:chOff x="482223" y="2395182"/>
            <a:chExt cx="4462818" cy="4012442"/>
          </a:xfrm>
        </p:grpSpPr>
        <p:sp>
          <p:nvSpPr>
            <p:cNvPr id="12" name="Elipse 11"/>
            <p:cNvSpPr/>
            <p:nvPr/>
          </p:nvSpPr>
          <p:spPr>
            <a:xfrm>
              <a:off x="482223" y="2395182"/>
              <a:ext cx="4462818" cy="40124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1355680" y="3753134"/>
              <a:ext cx="2715904" cy="129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6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</a:t>
              </a:r>
            </a:p>
            <a:p>
              <a:pPr algn="ctr"/>
              <a:r>
                <a:rPr lang="es-MX" sz="6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 S I </a:t>
              </a:r>
              <a:endParaRPr lang="es-MX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12192000" y="2439349"/>
            <a:ext cx="4462818" cy="4012442"/>
            <a:chOff x="12192000" y="2439349"/>
            <a:chExt cx="4462818" cy="4012442"/>
          </a:xfrm>
        </p:grpSpPr>
        <p:grpSp>
          <p:nvGrpSpPr>
            <p:cNvPr id="14" name="Grupo 13"/>
            <p:cNvGrpSpPr/>
            <p:nvPr/>
          </p:nvGrpSpPr>
          <p:grpSpPr>
            <a:xfrm>
              <a:off x="12192000" y="2439349"/>
              <a:ext cx="4462818" cy="4012442"/>
              <a:chOff x="482223" y="2395182"/>
              <a:chExt cx="4462818" cy="4012442"/>
            </a:xfrm>
          </p:grpSpPr>
          <p:sp>
            <p:nvSpPr>
              <p:cNvPr id="15" name="Elipse 14"/>
              <p:cNvSpPr/>
              <p:nvPr/>
            </p:nvSpPr>
            <p:spPr>
              <a:xfrm>
                <a:off x="482223" y="2395182"/>
                <a:ext cx="4462818" cy="4012442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1355680" y="3753134"/>
                <a:ext cx="2715904" cy="1296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6600" b="1" dirty="0" err="1" smtClean="0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Scopus</a:t>
                </a:r>
                <a:endParaRPr lang="es-MX" sz="6600" b="1" dirty="0">
                  <a:solidFill>
                    <a:schemeClr val="bg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CuadroTexto 4"/>
            <p:cNvSpPr txBox="1"/>
            <p:nvPr/>
          </p:nvSpPr>
          <p:spPr>
            <a:xfrm>
              <a:off x="13893422" y="3150970"/>
              <a:ext cx="1337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600" b="1" dirty="0" smtClean="0">
                  <a:solidFill>
                    <a:schemeClr val="bg1"/>
                  </a:solidFill>
                </a:rPr>
                <a:t>2004</a:t>
              </a:r>
              <a:endParaRPr lang="es-MX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0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46536 0.02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8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4302" y="586852"/>
            <a:ext cx="4893860" cy="955343"/>
          </a:xfrm>
        </p:spPr>
        <p:txBody>
          <a:bodyPr>
            <a:normAutofit fontScale="90000"/>
          </a:bodyPr>
          <a:lstStyle/>
          <a:p>
            <a:r>
              <a:rPr lang="es-MX" b="1" dirty="0" smtClean="0"/>
              <a:t>Indicadores </a:t>
            </a:r>
            <a:r>
              <a:rPr lang="es-MX" b="1" dirty="0" err="1" smtClean="0"/>
              <a:t>bibliométricos</a:t>
            </a:r>
            <a:endParaRPr lang="es-MX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7116171" y="586852"/>
            <a:ext cx="3365310" cy="95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 smtClean="0"/>
              <a:t>Bases de datos </a:t>
            </a:r>
          </a:p>
          <a:p>
            <a:r>
              <a:rPr lang="es-MX" sz="4000" b="1" dirty="0" err="1" smtClean="0"/>
              <a:t>bibliométricas</a:t>
            </a:r>
            <a:endParaRPr lang="es-MX" sz="4000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649901" y="2544553"/>
            <a:ext cx="4462818" cy="4012442"/>
            <a:chOff x="-2356512" y="2381533"/>
            <a:chExt cx="4462818" cy="4012442"/>
          </a:xfrm>
        </p:grpSpPr>
        <p:sp>
          <p:nvSpPr>
            <p:cNvPr id="12" name="Elipse 11"/>
            <p:cNvSpPr/>
            <p:nvPr/>
          </p:nvSpPr>
          <p:spPr>
            <a:xfrm>
              <a:off x="-2356512" y="2381533"/>
              <a:ext cx="4462818" cy="40124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-1434720" y="4712857"/>
              <a:ext cx="2715904" cy="129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6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 S I</a:t>
              </a:r>
              <a:br>
                <a:rPr lang="es-MX" sz="6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s-MX" sz="6600" b="1" dirty="0" err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WoS</a:t>
              </a:r>
              <a:endParaRPr lang="es-MX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7456227" y="2708776"/>
            <a:ext cx="4462818" cy="4012442"/>
            <a:chOff x="7456227" y="2708776"/>
            <a:chExt cx="4462818" cy="4012442"/>
          </a:xfrm>
        </p:grpSpPr>
        <p:sp>
          <p:nvSpPr>
            <p:cNvPr id="15" name="Elipse 14"/>
            <p:cNvSpPr/>
            <p:nvPr/>
          </p:nvSpPr>
          <p:spPr>
            <a:xfrm>
              <a:off x="7456227" y="2708776"/>
              <a:ext cx="4462818" cy="4012442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9144001" y="6028185"/>
              <a:ext cx="1337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600" b="1" dirty="0" smtClean="0">
                  <a:solidFill>
                    <a:schemeClr val="bg1"/>
                  </a:solidFill>
                </a:rPr>
                <a:t>2004</a:t>
              </a:r>
              <a:endParaRPr lang="es-MX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283655" y="2098835"/>
            <a:ext cx="1665027" cy="1656612"/>
            <a:chOff x="5989091" y="1894118"/>
            <a:chExt cx="1665027" cy="1656612"/>
          </a:xfrm>
        </p:grpSpPr>
        <p:sp>
          <p:nvSpPr>
            <p:cNvPr id="7" name="Elipse 6"/>
            <p:cNvSpPr/>
            <p:nvPr/>
          </p:nvSpPr>
          <p:spPr>
            <a:xfrm>
              <a:off x="5989091" y="1894118"/>
              <a:ext cx="1665027" cy="1656612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6408759" y="2358698"/>
              <a:ext cx="825689" cy="92333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s-MX" sz="3600" b="1" dirty="0" smtClean="0">
                  <a:solidFill>
                    <a:srgbClr val="FFC000"/>
                  </a:solidFill>
                </a:rPr>
                <a:t>SJR</a:t>
              </a:r>
            </a:p>
            <a:p>
              <a:endParaRPr lang="es-MX" dirty="0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10036439" y="3235444"/>
            <a:ext cx="11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bg1"/>
                </a:solidFill>
              </a:rPr>
              <a:t>2007</a:t>
            </a:r>
            <a:endParaRPr lang="es-MX" sz="3600" b="1" dirty="0">
              <a:solidFill>
                <a:schemeClr val="bg1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4881207" y="2098836"/>
            <a:ext cx="1697014" cy="1656612"/>
            <a:chOff x="4881207" y="2098836"/>
            <a:chExt cx="1697014" cy="1656612"/>
          </a:xfrm>
        </p:grpSpPr>
        <p:sp>
          <p:nvSpPr>
            <p:cNvPr id="18" name="Elipse 17"/>
            <p:cNvSpPr/>
            <p:nvPr/>
          </p:nvSpPr>
          <p:spPr>
            <a:xfrm>
              <a:off x="4881207" y="2098836"/>
              <a:ext cx="1697014" cy="165661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5124164" y="2544553"/>
              <a:ext cx="1242514" cy="8043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 err="1" smtClean="0">
                  <a:solidFill>
                    <a:schemeClr val="tx1"/>
                  </a:solidFill>
                </a:rPr>
                <a:t>Eigen</a:t>
              </a:r>
              <a:r>
                <a:rPr lang="es-MX" sz="2800" b="1" dirty="0" smtClean="0">
                  <a:solidFill>
                    <a:schemeClr val="tx1"/>
                  </a:solidFill>
                </a:rPr>
                <a:t> Factor</a:t>
              </a:r>
              <a:endParaRPr lang="es-MX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CuadroTexto 20"/>
          <p:cNvSpPr txBox="1"/>
          <p:nvPr/>
        </p:nvSpPr>
        <p:spPr>
          <a:xfrm>
            <a:off x="1318144" y="3486745"/>
            <a:ext cx="11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bg1"/>
                </a:solidFill>
              </a:rPr>
              <a:t>2007</a:t>
            </a:r>
            <a:endParaRPr lang="es-MX" sz="3600" b="1" dirty="0">
              <a:solidFill>
                <a:schemeClr val="bg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9264204" y="3795193"/>
            <a:ext cx="11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bg1"/>
                </a:solidFill>
              </a:rPr>
              <a:t>2010</a:t>
            </a:r>
            <a:endParaRPr lang="es-MX" sz="3600" b="1" dirty="0">
              <a:solidFill>
                <a:schemeClr val="bg1"/>
              </a:solidFill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10015540" y="1115589"/>
            <a:ext cx="1665027" cy="1656612"/>
            <a:chOff x="5235754" y="1920007"/>
            <a:chExt cx="1665027" cy="1656612"/>
          </a:xfrm>
        </p:grpSpPr>
        <p:sp>
          <p:nvSpPr>
            <p:cNvPr id="28" name="Elipse 27"/>
            <p:cNvSpPr/>
            <p:nvPr/>
          </p:nvSpPr>
          <p:spPr>
            <a:xfrm>
              <a:off x="5235754" y="1920007"/>
              <a:ext cx="1665027" cy="1656612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621874" y="2371790"/>
              <a:ext cx="984341" cy="64633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s-MX" sz="3600" b="1" dirty="0" smtClean="0">
                  <a:solidFill>
                    <a:srgbClr val="FFC000"/>
                  </a:solidFill>
                </a:rPr>
                <a:t>IPP</a:t>
              </a:r>
              <a:endParaRPr lang="es-MX" dirty="0"/>
            </a:p>
          </p:txBody>
        </p:sp>
      </p:grpSp>
      <p:sp>
        <p:nvSpPr>
          <p:cNvPr id="30" name="CuadroTexto 29"/>
          <p:cNvSpPr txBox="1"/>
          <p:nvPr/>
        </p:nvSpPr>
        <p:spPr>
          <a:xfrm>
            <a:off x="10481481" y="4808326"/>
            <a:ext cx="11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bg1"/>
                </a:solidFill>
              </a:rPr>
              <a:t>2014</a:t>
            </a:r>
            <a:endParaRPr lang="es-MX" sz="3600" b="1" dirty="0">
              <a:solidFill>
                <a:schemeClr val="bg1"/>
              </a:solidFill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5679986" y="3755447"/>
            <a:ext cx="1665027" cy="1656612"/>
            <a:chOff x="5811416" y="1687255"/>
            <a:chExt cx="1665027" cy="1656612"/>
          </a:xfrm>
        </p:grpSpPr>
        <p:sp>
          <p:nvSpPr>
            <p:cNvPr id="32" name="Elipse 31"/>
            <p:cNvSpPr/>
            <p:nvPr/>
          </p:nvSpPr>
          <p:spPr>
            <a:xfrm>
              <a:off x="5811416" y="1687255"/>
              <a:ext cx="1665027" cy="1656612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6150093" y="2151835"/>
              <a:ext cx="1245359" cy="64633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s-MX" sz="3600" b="1" dirty="0" smtClean="0">
                  <a:solidFill>
                    <a:srgbClr val="FFC000"/>
                  </a:solidFill>
                </a:rPr>
                <a:t>SNIP</a:t>
              </a:r>
              <a:endParaRPr lang="es-MX" dirty="0"/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6061989" y="5079932"/>
            <a:ext cx="1665027" cy="1656612"/>
            <a:chOff x="6070657" y="1894118"/>
            <a:chExt cx="1665027" cy="1656612"/>
          </a:xfrm>
        </p:grpSpPr>
        <p:sp>
          <p:nvSpPr>
            <p:cNvPr id="37" name="Elipse 36"/>
            <p:cNvSpPr/>
            <p:nvPr/>
          </p:nvSpPr>
          <p:spPr>
            <a:xfrm>
              <a:off x="6070657" y="1894118"/>
              <a:ext cx="1665027" cy="1656612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6289336" y="2408366"/>
              <a:ext cx="1245359" cy="70788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000" b="1" dirty="0" err="1" smtClean="0">
                  <a:solidFill>
                    <a:srgbClr val="FFC000"/>
                  </a:solidFill>
                </a:rPr>
                <a:t>Snowball</a:t>
              </a:r>
              <a:r>
                <a:rPr lang="es-MX" sz="2000" b="1" dirty="0" smtClean="0">
                  <a:solidFill>
                    <a:srgbClr val="FFC000"/>
                  </a:solidFill>
                </a:rPr>
                <a:t> </a:t>
              </a:r>
              <a:r>
                <a:rPr lang="es-MX" sz="2000" b="1" dirty="0" err="1" smtClean="0">
                  <a:solidFill>
                    <a:srgbClr val="FFC000"/>
                  </a:solidFill>
                </a:rPr>
                <a:t>metrics</a:t>
              </a:r>
              <a:endParaRPr lang="es-MX" dirty="0"/>
            </a:p>
          </p:txBody>
        </p:sp>
      </p:grpSp>
      <p:sp>
        <p:nvSpPr>
          <p:cNvPr id="39" name="Rectángulo 38"/>
          <p:cNvSpPr/>
          <p:nvPr/>
        </p:nvSpPr>
        <p:spPr>
          <a:xfrm>
            <a:off x="8404033" y="5123088"/>
            <a:ext cx="2715904" cy="129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600" b="1" dirty="0" err="1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Scopus</a:t>
            </a:r>
            <a:endParaRPr lang="es-MX" sz="66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9133704" y="4881129"/>
            <a:ext cx="11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bg1"/>
                </a:solidFill>
              </a:rPr>
              <a:t>2015</a:t>
            </a:r>
            <a:endParaRPr lang="es-MX" sz="36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library.cmu.ac.th/e-database/reference_database/InCi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88" y="1699208"/>
            <a:ext cx="3033543" cy="126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research.ucdavis.edu/wp-content/uploads/scival-log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81" y="1705973"/>
            <a:ext cx="3008977" cy="1089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le:Elsevier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089" y="-48706"/>
            <a:ext cx="1628511" cy="17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igi-global.com/images/newsroom/thomson-reuters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173" y="120634"/>
            <a:ext cx="1386340" cy="1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5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20664 0.1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26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22252 0.126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6472 -0.0643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0.01719 0.3858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1461 -0.1113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-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/>
      <p:bldP spid="21" grpId="0"/>
      <p:bldP spid="25" grpId="0"/>
      <p:bldP spid="30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logo_scielo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0375" y="3248760"/>
            <a:ext cx="215861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12 CuadroTexto"/>
          <p:cNvSpPr txBox="1"/>
          <p:nvPr/>
        </p:nvSpPr>
        <p:spPr>
          <a:xfrm>
            <a:off x="3613472" y="3884313"/>
            <a:ext cx="42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+</a:t>
            </a:r>
          </a:p>
        </p:txBody>
      </p:sp>
      <p:sp>
        <p:nvSpPr>
          <p:cNvPr id="7" name="14 CuadroTexto"/>
          <p:cNvSpPr txBox="1"/>
          <p:nvPr/>
        </p:nvSpPr>
        <p:spPr>
          <a:xfrm>
            <a:off x="7104101" y="3884312"/>
            <a:ext cx="42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=</a:t>
            </a:r>
          </a:p>
        </p:txBody>
      </p:sp>
      <p:pic>
        <p:nvPicPr>
          <p:cNvPr id="9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49" y="3632893"/>
            <a:ext cx="3430762" cy="1201616"/>
          </a:xfrm>
          <a:prstGeom prst="rect">
            <a:avLst/>
          </a:prstGeom>
        </p:spPr>
      </p:pic>
      <p:grpSp>
        <p:nvGrpSpPr>
          <p:cNvPr id="8" name="31 Grupo"/>
          <p:cNvGrpSpPr/>
          <p:nvPr/>
        </p:nvGrpSpPr>
        <p:grpSpPr>
          <a:xfrm>
            <a:off x="7587841" y="3632894"/>
            <a:ext cx="3034283" cy="1202515"/>
            <a:chOff x="539552" y="836712"/>
            <a:chExt cx="3034283" cy="893440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9552" y="836712"/>
              <a:ext cx="3024336" cy="478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1560" y="1196752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CuadroTexto 1"/>
          <p:cNvSpPr txBox="1"/>
          <p:nvPr/>
        </p:nvSpPr>
        <p:spPr>
          <a:xfrm>
            <a:off x="8212703" y="5073054"/>
            <a:ext cx="1872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 err="1"/>
              <a:t>ó</a:t>
            </a:r>
            <a:r>
              <a:rPr lang="es-MX" sz="4800" dirty="0"/>
              <a:t> </a:t>
            </a:r>
            <a:r>
              <a:rPr lang="es-MX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</a:t>
            </a:r>
          </a:p>
        </p:txBody>
      </p:sp>
      <p:grpSp>
        <p:nvGrpSpPr>
          <p:cNvPr id="11" name="31 Grupo"/>
          <p:cNvGrpSpPr/>
          <p:nvPr/>
        </p:nvGrpSpPr>
        <p:grpSpPr>
          <a:xfrm>
            <a:off x="4228428" y="584894"/>
            <a:ext cx="3034283" cy="1202515"/>
            <a:chOff x="539552" y="836712"/>
            <a:chExt cx="3034283" cy="893440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9552" y="836712"/>
              <a:ext cx="3024336" cy="478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1560" y="1196752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0464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036496" cy="654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 rot="2870530">
            <a:off x="6539367" y="4813915"/>
            <a:ext cx="1080120" cy="115212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/>
          <p:cNvSpPr/>
          <p:nvPr/>
        </p:nvSpPr>
        <p:spPr>
          <a:xfrm>
            <a:off x="4378912" y="5633749"/>
            <a:ext cx="2377488" cy="500063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6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200966" y="2435303"/>
            <a:ext cx="4462818" cy="4012442"/>
            <a:chOff x="-2356512" y="2381533"/>
            <a:chExt cx="4462818" cy="4012442"/>
          </a:xfrm>
        </p:grpSpPr>
        <p:sp>
          <p:nvSpPr>
            <p:cNvPr id="12" name="Elipse 11"/>
            <p:cNvSpPr/>
            <p:nvPr/>
          </p:nvSpPr>
          <p:spPr>
            <a:xfrm>
              <a:off x="-2356512" y="2381533"/>
              <a:ext cx="4462818" cy="40124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-1434720" y="4712857"/>
              <a:ext cx="2715904" cy="129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6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 S I</a:t>
              </a:r>
              <a:br>
                <a:rPr lang="es-MX" sz="66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s-MX" sz="6600" b="1" dirty="0" err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WoS</a:t>
              </a:r>
              <a:endParaRPr lang="es-MX"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Elipse 14"/>
          <p:cNvSpPr/>
          <p:nvPr/>
        </p:nvSpPr>
        <p:spPr>
          <a:xfrm>
            <a:off x="7612824" y="2552006"/>
            <a:ext cx="4462818" cy="401244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/>
          <p:cNvSpPr txBox="1"/>
          <p:nvPr/>
        </p:nvSpPr>
        <p:spPr>
          <a:xfrm>
            <a:off x="10424263" y="846228"/>
            <a:ext cx="11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bg1"/>
                </a:solidFill>
              </a:rPr>
              <a:t>2007</a:t>
            </a:r>
            <a:endParaRPr lang="es-MX" sz="3600" b="1" dirty="0">
              <a:solidFill>
                <a:schemeClr val="bg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580089" y="3831314"/>
            <a:ext cx="11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bg1"/>
                </a:solidFill>
              </a:rPr>
              <a:t>2007</a:t>
            </a:r>
            <a:endParaRPr lang="es-MX" sz="3600" b="1" dirty="0">
              <a:solidFill>
                <a:schemeClr val="bg1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42728" y="3099075"/>
            <a:ext cx="11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bg1"/>
                </a:solidFill>
              </a:rPr>
              <a:t>2014</a:t>
            </a:r>
            <a:endParaRPr lang="es-MX" sz="3600" b="1" dirty="0">
              <a:solidFill>
                <a:schemeClr val="bg1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8580089" y="5041767"/>
            <a:ext cx="2715904" cy="1296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600" b="1" dirty="0" err="1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Scopus</a:t>
            </a:r>
            <a:endParaRPr lang="es-MX" sz="6600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File:Elsevier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089" y="-48706"/>
            <a:ext cx="1628511" cy="17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igi-global.com/images/newsroom/thomson-reuter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173" y="120634"/>
            <a:ext cx="1386340" cy="15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45" y="4441524"/>
            <a:ext cx="2218317" cy="185080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2" name="CuadroTexto 41"/>
          <p:cNvSpPr txBox="1"/>
          <p:nvPr/>
        </p:nvSpPr>
        <p:spPr>
          <a:xfrm>
            <a:off x="5652232" y="6124579"/>
            <a:ext cx="116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/>
              <a:t>1997</a:t>
            </a:r>
            <a:endParaRPr lang="es-MX" sz="3600" b="1" dirty="0"/>
          </a:p>
        </p:txBody>
      </p:sp>
      <p:sp>
        <p:nvSpPr>
          <p:cNvPr id="43" name="11 Elipse"/>
          <p:cNvSpPr/>
          <p:nvPr/>
        </p:nvSpPr>
        <p:spPr bwMode="auto">
          <a:xfrm>
            <a:off x="656116" y="3252952"/>
            <a:ext cx="1762017" cy="1606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s-MX" sz="2000" b="1" dirty="0" smtClean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>
              <a:defRPr/>
            </a:pPr>
            <a:endParaRPr lang="es-MX" sz="20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>
              <a:defRPr/>
            </a:pPr>
            <a:endParaRPr lang="es-MX" sz="2000" b="1" dirty="0" smtClean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s-MX" sz="20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MEDLINE</a:t>
            </a:r>
            <a:endParaRPr lang="es-MX" sz="20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4" name="11 Elipse"/>
          <p:cNvSpPr/>
          <p:nvPr/>
        </p:nvSpPr>
        <p:spPr bwMode="auto">
          <a:xfrm>
            <a:off x="1017164" y="2462532"/>
            <a:ext cx="1762017" cy="1606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MX" sz="16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BIOLOGICAL ABSTRACTS</a:t>
            </a:r>
            <a:endParaRPr lang="es-MX" sz="16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5" name="11 Elipse"/>
          <p:cNvSpPr/>
          <p:nvPr/>
        </p:nvSpPr>
        <p:spPr bwMode="auto">
          <a:xfrm>
            <a:off x="1949685" y="3558335"/>
            <a:ext cx="1762017" cy="1606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MX" sz="2000" b="1" dirty="0" err="1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Chinese</a:t>
            </a:r>
            <a:r>
              <a:rPr lang="es-MX" sz="20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>
              <a:defRPr/>
            </a:pPr>
            <a:r>
              <a:rPr lang="es-MX" sz="2000" b="1" dirty="0" err="1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Citation</a:t>
            </a:r>
            <a:r>
              <a:rPr lang="es-MX" sz="20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>
              <a:defRPr/>
            </a:pPr>
            <a:r>
              <a:rPr lang="es-MX" sz="2000" b="1" dirty="0" err="1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Index</a:t>
            </a:r>
            <a:endParaRPr lang="es-MX" sz="20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6" name="11 Elipse"/>
          <p:cNvSpPr/>
          <p:nvPr/>
        </p:nvSpPr>
        <p:spPr bwMode="auto">
          <a:xfrm>
            <a:off x="3054166" y="3345834"/>
            <a:ext cx="1762017" cy="1606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MX" sz="20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BIOSIS</a:t>
            </a:r>
            <a:endParaRPr lang="es-MX" sz="20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7" name="11 Elipse"/>
          <p:cNvSpPr/>
          <p:nvPr/>
        </p:nvSpPr>
        <p:spPr bwMode="auto">
          <a:xfrm>
            <a:off x="2665031" y="4255912"/>
            <a:ext cx="1860014" cy="1606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s-MX" sz="16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ZOOLOGICAL ABSTRACTS</a:t>
            </a:r>
            <a:endParaRPr lang="es-MX" sz="16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2" name="Grupo 21"/>
          <p:cNvGrpSpPr/>
          <p:nvPr/>
        </p:nvGrpSpPr>
        <p:grpSpPr>
          <a:xfrm>
            <a:off x="669137" y="3759497"/>
            <a:ext cx="2660394" cy="2303667"/>
            <a:chOff x="669137" y="3759497"/>
            <a:chExt cx="2660394" cy="2303667"/>
          </a:xfrm>
        </p:grpSpPr>
        <p:sp>
          <p:nvSpPr>
            <p:cNvPr id="10" name="Elipse 9"/>
            <p:cNvSpPr/>
            <p:nvPr/>
          </p:nvSpPr>
          <p:spPr>
            <a:xfrm>
              <a:off x="669137" y="3759497"/>
              <a:ext cx="2660394" cy="230366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1341521" y="4039463"/>
              <a:ext cx="137614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Colección Principal </a:t>
              </a:r>
            </a:p>
            <a:p>
              <a:pPr algn="ctr"/>
              <a:endPara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s-MX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Core </a:t>
              </a:r>
              <a:r>
                <a:rPr lang="es-MX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Collection</a:t>
              </a:r>
              <a:endPara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1336827" y="5460562"/>
              <a:ext cx="118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JCR</a:t>
              </a:r>
              <a:endParaRPr lang="es-MX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13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65 -0.01783 L 0.11809 -0.1650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-0.27045 -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9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42" grpId="0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121316" y="6288870"/>
            <a:ext cx="395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http://arxiv.org/abs/1510.02453v1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035" t="20058" r="25373" b="24737"/>
          <a:stretch/>
        </p:blipFill>
        <p:spPr>
          <a:xfrm>
            <a:off x="1564105" y="372980"/>
            <a:ext cx="9252285" cy="567890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884821" y="6288870"/>
            <a:ext cx="323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Pre-</a:t>
            </a:r>
            <a:r>
              <a:rPr lang="es-MX" dirty="0" err="1" smtClean="0"/>
              <a:t>print</a:t>
            </a:r>
            <a:r>
              <a:rPr lang="es-MX" dirty="0" smtClean="0"/>
              <a:t>: </a:t>
            </a:r>
            <a:r>
              <a:rPr lang="es-MX" b="1" dirty="0" smtClean="0">
                <a:solidFill>
                  <a:schemeClr val="bg1">
                    <a:lumMod val="65000"/>
                  </a:schemeClr>
                </a:solidFill>
              </a:rPr>
              <a:t>8 octubre 2015</a:t>
            </a:r>
            <a:endParaRPr lang="es-MX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4114801" y="1600199"/>
            <a:ext cx="854241" cy="601579"/>
          </a:xfrm>
          <a:prstGeom prst="ellipse">
            <a:avLst/>
          </a:prstGeom>
          <a:solidFill>
            <a:srgbClr val="FF0000">
              <a:alpha val="23922"/>
            </a:srgbClr>
          </a:solidFill>
          <a:ln>
            <a:solidFill>
              <a:srgbClr val="C00000"/>
            </a:solidFill>
          </a:ln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/>
          <p:cNvSpPr/>
          <p:nvPr/>
        </p:nvSpPr>
        <p:spPr>
          <a:xfrm>
            <a:off x="2883569" y="1600199"/>
            <a:ext cx="1098884" cy="601579"/>
          </a:xfrm>
          <a:prstGeom prst="ellipse">
            <a:avLst/>
          </a:prstGeom>
          <a:solidFill>
            <a:srgbClr val="FF0000">
              <a:alpha val="23922"/>
            </a:srgb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001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5936" y="2838534"/>
            <a:ext cx="2139129" cy="1092963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0" y="2731168"/>
            <a:ext cx="346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Revistas científicas</a:t>
            </a:r>
            <a:endParaRPr lang="es-MX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914863" y="1623172"/>
            <a:ext cx="4050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Evaluación</a:t>
            </a:r>
          </a:p>
          <a:p>
            <a:pPr algn="ctr"/>
            <a:r>
              <a:rPr lang="es-MX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 desempeño:</a:t>
            </a:r>
          </a:p>
          <a:p>
            <a:endParaRPr lang="es-MX" sz="3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MX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Investigadores</a:t>
            </a:r>
          </a:p>
          <a:p>
            <a:pPr algn="ctr"/>
            <a:r>
              <a:rPr lang="es-MX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Instituciones países</a:t>
            </a:r>
            <a:endParaRPr lang="es-MX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318800" y="1799965"/>
            <a:ext cx="4596063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Bases de datos</a:t>
            </a:r>
          </a:p>
          <a:p>
            <a:pPr algn="ctr"/>
            <a:endParaRPr lang="es-MX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MX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Indicadores </a:t>
            </a:r>
            <a:r>
              <a:rPr lang="es-MX" sz="4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bibliométricos</a:t>
            </a:r>
            <a:endParaRPr lang="es-MX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1 Grupo"/>
          <p:cNvGrpSpPr/>
          <p:nvPr/>
        </p:nvGrpSpPr>
        <p:grpSpPr>
          <a:xfrm>
            <a:off x="9628222" y="0"/>
            <a:ext cx="2115798" cy="971682"/>
            <a:chOff x="539552" y="836712"/>
            <a:chExt cx="3034283" cy="893440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836712"/>
              <a:ext cx="3024336" cy="478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1196752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CuadroTexto 6"/>
          <p:cNvSpPr txBox="1"/>
          <p:nvPr/>
        </p:nvSpPr>
        <p:spPr>
          <a:xfrm>
            <a:off x="3002964" y="1804888"/>
            <a:ext cx="438720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Revistas nacionales / regionales</a:t>
            </a:r>
            <a:endParaRPr lang="es-MX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24676" y="2050961"/>
            <a:ext cx="2362354" cy="8309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bg1">
                    <a:lumMod val="85000"/>
                  </a:schemeClr>
                </a:solidFill>
              </a:rPr>
              <a:t>Autores de </a:t>
            </a:r>
            <a:r>
              <a:rPr lang="es-MX" sz="2400" dirty="0" err="1" smtClean="0">
                <a:solidFill>
                  <a:schemeClr val="bg1">
                    <a:lumMod val="85000"/>
                  </a:schemeClr>
                </a:solidFill>
              </a:rPr>
              <a:t>ALyC</a:t>
            </a:r>
            <a:r>
              <a:rPr lang="es-MX" sz="2400" dirty="0" smtClean="0">
                <a:solidFill>
                  <a:schemeClr val="bg1">
                    <a:lumMod val="85000"/>
                  </a:schemeClr>
                </a:solidFill>
              </a:rPr>
              <a:t> publican en: </a:t>
            </a:r>
            <a:endParaRPr lang="es-MX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00479" y="250322"/>
            <a:ext cx="4346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/>
              <a:t>SciELO</a:t>
            </a:r>
            <a:r>
              <a:rPr lang="es-MX" sz="4000" b="1" dirty="0" smtClean="0"/>
              <a:t> CI vs. </a:t>
            </a:r>
            <a:r>
              <a:rPr lang="es-MX" sz="4000" b="1" dirty="0" err="1" smtClean="0"/>
              <a:t>WoS</a:t>
            </a:r>
            <a:endParaRPr lang="es-MX" sz="40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510796" y="1804196"/>
            <a:ext cx="438720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Español / Portugués</a:t>
            </a:r>
            <a:endParaRPr lang="es-MX" sz="24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002963" y="2548583"/>
            <a:ext cx="4387205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Revistas internacionales </a:t>
            </a:r>
            <a:r>
              <a:rPr lang="es-MX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WoS</a:t>
            </a:r>
            <a:r>
              <a:rPr lang="es-MX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400" dirty="0" smtClean="0"/>
              <a:t> </a:t>
            </a:r>
          </a:p>
          <a:p>
            <a:pPr algn="ctr"/>
            <a:r>
              <a:rPr lang="es-MX" sz="2000" dirty="0" smtClean="0"/>
              <a:t>(incl. nacionales / regionales </a:t>
            </a:r>
            <a:r>
              <a:rPr lang="es-MX" sz="2000" dirty="0" err="1" smtClean="0"/>
              <a:t>intls</a:t>
            </a:r>
            <a:r>
              <a:rPr lang="es-MX" sz="2000" dirty="0" smtClean="0"/>
              <a:t>.)</a:t>
            </a:r>
            <a:endParaRPr lang="es-MX" sz="20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7510795" y="2594190"/>
            <a:ext cx="438720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Inglés</a:t>
            </a:r>
            <a:endParaRPr lang="es-MX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324676" y="4601291"/>
            <a:ext cx="7109943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bg1">
                    <a:lumMod val="85000"/>
                  </a:schemeClr>
                </a:solidFill>
              </a:rPr>
              <a:t>Aumento de revistas </a:t>
            </a:r>
            <a:r>
              <a:rPr lang="es-MX" sz="2400" dirty="0" err="1" smtClean="0">
                <a:solidFill>
                  <a:schemeClr val="bg1">
                    <a:lumMod val="85000"/>
                  </a:schemeClr>
                </a:solidFill>
              </a:rPr>
              <a:t>ALyC</a:t>
            </a:r>
            <a:r>
              <a:rPr lang="es-MX" sz="2400" dirty="0" smtClean="0">
                <a:solidFill>
                  <a:schemeClr val="bg1">
                    <a:lumMod val="85000"/>
                  </a:schemeClr>
                </a:solidFill>
              </a:rPr>
              <a:t> indizadas en </a:t>
            </a:r>
            <a:r>
              <a:rPr lang="es-MX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WoS</a:t>
            </a:r>
            <a:r>
              <a:rPr lang="es-MX" sz="2400" dirty="0" smtClean="0">
                <a:solidFill>
                  <a:schemeClr val="bg1">
                    <a:lumMod val="85000"/>
                  </a:schemeClr>
                </a:solidFill>
              </a:rPr>
              <a:t> y </a:t>
            </a:r>
            <a:r>
              <a:rPr lang="es-MX" sz="2400" b="1" dirty="0" err="1" smtClean="0">
                <a:solidFill>
                  <a:schemeClr val="accent1"/>
                </a:solidFill>
              </a:rPr>
              <a:t>Scopus</a:t>
            </a:r>
            <a:endParaRPr lang="es-MX" sz="2400" b="1" dirty="0">
              <a:solidFill>
                <a:schemeClr val="accent1"/>
              </a:solidFill>
            </a:endParaRPr>
          </a:p>
        </p:txBody>
      </p:sp>
      <p:grpSp>
        <p:nvGrpSpPr>
          <p:cNvPr id="24" name="Grupo 23"/>
          <p:cNvGrpSpPr/>
          <p:nvPr/>
        </p:nvGrpSpPr>
        <p:grpSpPr>
          <a:xfrm>
            <a:off x="7540343" y="4249102"/>
            <a:ext cx="1335505" cy="1208629"/>
            <a:chOff x="7540343" y="2761496"/>
            <a:chExt cx="1335505" cy="1208629"/>
          </a:xfrm>
        </p:grpSpPr>
        <p:sp>
          <p:nvSpPr>
            <p:cNvPr id="22" name="Elipse 21"/>
            <p:cNvSpPr/>
            <p:nvPr/>
          </p:nvSpPr>
          <p:spPr>
            <a:xfrm>
              <a:off x="7540343" y="2761496"/>
              <a:ext cx="1335505" cy="1208629"/>
            </a:xfrm>
            <a:prstGeom prst="ellipse">
              <a:avLst/>
            </a:prstGeom>
            <a:effectLst>
              <a:outerShdw blurRad="63500" dist="1016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7826540" y="3049724"/>
              <a:ext cx="9565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600" b="1" dirty="0" smtClean="0">
                  <a:solidFill>
                    <a:srgbClr val="C00000"/>
                  </a:solidFill>
                </a:rPr>
                <a:t>4%</a:t>
              </a:r>
              <a:endParaRPr lang="es-MX" sz="36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9014096" y="4346282"/>
            <a:ext cx="2557471" cy="971682"/>
            <a:chOff x="9014096" y="2858676"/>
            <a:chExt cx="2557471" cy="971682"/>
          </a:xfrm>
        </p:grpSpPr>
        <p:grpSp>
          <p:nvGrpSpPr>
            <p:cNvPr id="25" name="31 Grupo"/>
            <p:cNvGrpSpPr/>
            <p:nvPr/>
          </p:nvGrpSpPr>
          <p:grpSpPr>
            <a:xfrm>
              <a:off x="9455769" y="2858676"/>
              <a:ext cx="2115798" cy="971682"/>
              <a:chOff x="539552" y="836712"/>
              <a:chExt cx="3034283" cy="893440"/>
            </a:xfrm>
          </p:grpSpPr>
          <p:pic>
            <p:nvPicPr>
              <p:cNvPr id="26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9552" y="836712"/>
                <a:ext cx="3024336" cy="4780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" name="Picture 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11560" y="1196752"/>
                <a:ext cx="2962275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8" name="CuadroTexto 27"/>
            <p:cNvSpPr txBox="1"/>
            <p:nvPr/>
          </p:nvSpPr>
          <p:spPr>
            <a:xfrm>
              <a:off x="9014096" y="3080501"/>
              <a:ext cx="697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600" b="1" dirty="0" smtClean="0"/>
                <a:t>+</a:t>
              </a:r>
              <a:endParaRPr lang="es-MX" sz="3600" b="1" dirty="0"/>
            </a:p>
          </p:txBody>
        </p:sp>
      </p:grpSp>
      <p:sp>
        <p:nvSpPr>
          <p:cNvPr id="30" name="CuadroTexto 29"/>
          <p:cNvSpPr txBox="1"/>
          <p:nvPr/>
        </p:nvSpPr>
        <p:spPr>
          <a:xfrm>
            <a:off x="7624447" y="5432025"/>
            <a:ext cx="1389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rgbClr val="C00000"/>
                </a:solidFill>
              </a:rPr>
              <a:t>&lt;5 - 6%</a:t>
            </a:r>
          </a:p>
          <a:p>
            <a:pPr algn="ctr"/>
            <a:r>
              <a:rPr lang="es-MX" sz="2000" b="1" dirty="0" err="1" smtClean="0">
                <a:solidFill>
                  <a:srgbClr val="C00000"/>
                </a:solidFill>
              </a:rPr>
              <a:t>Pob</a:t>
            </a:r>
            <a:r>
              <a:rPr lang="es-MX" sz="2000" b="1" dirty="0" smtClean="0">
                <a:solidFill>
                  <a:srgbClr val="C00000"/>
                </a:solidFill>
              </a:rPr>
              <a:t>. - PIB</a:t>
            </a:r>
            <a:endParaRPr lang="es-MX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1 Grupo"/>
          <p:cNvGrpSpPr/>
          <p:nvPr/>
        </p:nvGrpSpPr>
        <p:grpSpPr>
          <a:xfrm>
            <a:off x="9628222" y="0"/>
            <a:ext cx="2115798" cy="971682"/>
            <a:chOff x="539552" y="836712"/>
            <a:chExt cx="3034283" cy="893440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836712"/>
              <a:ext cx="3024336" cy="478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1196752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CuadroTexto 10"/>
          <p:cNvSpPr txBox="1"/>
          <p:nvPr/>
        </p:nvSpPr>
        <p:spPr>
          <a:xfrm>
            <a:off x="326752" y="1246291"/>
            <a:ext cx="5195743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Estudio: </a:t>
            </a:r>
          </a:p>
          <a:p>
            <a:pPr marL="342900" indent="-342900">
              <a:buFontTx/>
              <a:buChar char="-"/>
            </a:pPr>
            <a:r>
              <a:rPr lang="es-MX" sz="2400" dirty="0" smtClean="0"/>
              <a:t>Recuperación registros </a:t>
            </a:r>
            <a:r>
              <a:rPr lang="es-MX" sz="2400" b="1" dirty="0" smtClean="0"/>
              <a:t>6 junio 2015</a:t>
            </a:r>
          </a:p>
          <a:p>
            <a:pPr marL="342900" indent="-342900">
              <a:buFontTx/>
              <a:buChar char="-"/>
            </a:pPr>
            <a:r>
              <a:rPr lang="es-MX" sz="2400" dirty="0" smtClean="0"/>
              <a:t>Documentos publicados en </a:t>
            </a:r>
            <a:r>
              <a:rPr lang="es-MX" sz="2400" b="1" dirty="0" smtClean="0"/>
              <a:t>2013</a:t>
            </a:r>
            <a:endParaRPr lang="es-MX" sz="2400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900479" y="250322"/>
            <a:ext cx="4346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/>
              <a:t>SciELO</a:t>
            </a:r>
            <a:r>
              <a:rPr lang="es-MX" sz="4000" b="1" dirty="0" smtClean="0"/>
              <a:t> CI vs. </a:t>
            </a:r>
            <a:r>
              <a:rPr lang="es-MX" sz="4000" b="1" dirty="0" err="1" smtClean="0"/>
              <a:t>WoS</a:t>
            </a:r>
            <a:endParaRPr lang="es-MX" sz="4000" b="1" dirty="0"/>
          </a:p>
        </p:txBody>
      </p:sp>
      <p:sp>
        <p:nvSpPr>
          <p:cNvPr id="31" name="CuadroTexto 30"/>
          <p:cNvSpPr txBox="1"/>
          <p:nvPr/>
        </p:nvSpPr>
        <p:spPr>
          <a:xfrm>
            <a:off x="239574" y="4185734"/>
            <a:ext cx="594021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- Documentos de autores de </a:t>
            </a:r>
            <a:r>
              <a:rPr lang="es-MX" sz="2400" dirty="0" err="1" smtClean="0"/>
              <a:t>ALyC</a:t>
            </a:r>
            <a:endParaRPr lang="es-MX" sz="2400" b="1" dirty="0"/>
          </a:p>
        </p:txBody>
      </p:sp>
      <p:sp>
        <p:nvSpPr>
          <p:cNvPr id="32" name="CuadroTexto 31"/>
          <p:cNvSpPr txBox="1"/>
          <p:nvPr/>
        </p:nvSpPr>
        <p:spPr>
          <a:xfrm>
            <a:off x="9123017" y="2154081"/>
            <a:ext cx="1753529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SciELO</a:t>
            </a:r>
            <a:r>
              <a:rPr lang="es-MX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</a:t>
            </a:r>
            <a:endParaRPr lang="es-MX" sz="3200" b="1" dirty="0"/>
          </a:p>
        </p:txBody>
      </p:sp>
      <p:sp>
        <p:nvSpPr>
          <p:cNvPr id="33" name="CuadroTexto 32"/>
          <p:cNvSpPr txBox="1"/>
          <p:nvPr/>
        </p:nvSpPr>
        <p:spPr>
          <a:xfrm>
            <a:off x="239574" y="4784808"/>
            <a:ext cx="594021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-  No. de autores de </a:t>
            </a:r>
            <a:r>
              <a:rPr lang="es-MX" sz="2400" dirty="0" err="1" smtClean="0"/>
              <a:t>ALyC</a:t>
            </a:r>
            <a:endParaRPr lang="es-MX" sz="2400" b="1" dirty="0"/>
          </a:p>
        </p:txBody>
      </p:sp>
      <p:sp>
        <p:nvSpPr>
          <p:cNvPr id="34" name="CuadroTexto 33"/>
          <p:cNvSpPr txBox="1"/>
          <p:nvPr/>
        </p:nvSpPr>
        <p:spPr>
          <a:xfrm>
            <a:off x="7029466" y="2123304"/>
            <a:ext cx="11989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s-MX" sz="3600" b="1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WoS</a:t>
            </a:r>
            <a:endParaRPr lang="es-MX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6866448" y="4170722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92,900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9218446" y="4170722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29,729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6889308" y="4730473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266,755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6915331" y="5357549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200,045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9220276" y="4738987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88,943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239574" y="5395466"/>
            <a:ext cx="594021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-  Citas recibidas</a:t>
            </a:r>
            <a:endParaRPr lang="es-MX" sz="2400" b="1" dirty="0"/>
          </a:p>
        </p:txBody>
      </p:sp>
      <p:sp>
        <p:nvSpPr>
          <p:cNvPr id="45" name="CuadroTexto 44"/>
          <p:cNvSpPr txBox="1"/>
          <p:nvPr/>
        </p:nvSpPr>
        <p:spPr>
          <a:xfrm>
            <a:off x="9213389" y="5357548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4,424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6542945" y="5302659"/>
            <a:ext cx="2159717" cy="601579"/>
          </a:xfrm>
          <a:prstGeom prst="ellipse">
            <a:avLst/>
          </a:prstGeom>
          <a:solidFill>
            <a:srgbClr val="FF0000">
              <a:alpha val="23922"/>
            </a:srgb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CuadroTexto 54"/>
          <p:cNvSpPr txBox="1"/>
          <p:nvPr/>
        </p:nvSpPr>
        <p:spPr>
          <a:xfrm>
            <a:off x="217075" y="2961134"/>
            <a:ext cx="594021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-  No. de revistas indizadas</a:t>
            </a:r>
            <a:endParaRPr lang="es-MX" sz="2400" b="1" dirty="0"/>
          </a:p>
        </p:txBody>
      </p:sp>
      <p:sp>
        <p:nvSpPr>
          <p:cNvPr id="56" name="CuadroTexto 55"/>
          <p:cNvSpPr txBox="1"/>
          <p:nvPr/>
        </p:nvSpPr>
        <p:spPr>
          <a:xfrm>
            <a:off x="6860506" y="2956210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9,090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9196214" y="2947306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771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239575" y="3558491"/>
            <a:ext cx="594021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- Documentos 2013 indizados (total)</a:t>
            </a:r>
            <a:endParaRPr lang="es-MX" sz="2400" b="1" dirty="0"/>
          </a:p>
        </p:txBody>
      </p:sp>
      <p:sp>
        <p:nvSpPr>
          <p:cNvPr id="62" name="CuadroTexto 61"/>
          <p:cNvSpPr txBox="1"/>
          <p:nvPr/>
        </p:nvSpPr>
        <p:spPr>
          <a:xfrm>
            <a:off x="6866449" y="3556708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2,352,374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9213389" y="3578866"/>
            <a:ext cx="152459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2">
                    <a:lumMod val="90000"/>
                  </a:schemeClr>
                </a:solidFill>
              </a:rPr>
              <a:t>39,477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5" name="Grupo 64"/>
          <p:cNvGrpSpPr/>
          <p:nvPr/>
        </p:nvGrpSpPr>
        <p:grpSpPr>
          <a:xfrm>
            <a:off x="8266934" y="2719028"/>
            <a:ext cx="963629" cy="890809"/>
            <a:chOff x="9651374" y="5794633"/>
            <a:chExt cx="1335505" cy="1208629"/>
          </a:xfrm>
        </p:grpSpPr>
        <p:sp>
          <p:nvSpPr>
            <p:cNvPr id="66" name="Elipse 65"/>
            <p:cNvSpPr/>
            <p:nvPr/>
          </p:nvSpPr>
          <p:spPr>
            <a:xfrm>
              <a:off x="9651374" y="5794633"/>
              <a:ext cx="1335505" cy="1208629"/>
            </a:xfrm>
            <a:prstGeom prst="ellipse">
              <a:avLst/>
            </a:prstGeom>
            <a:effectLst>
              <a:outerShdw blurRad="63500" dist="1016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9855063" y="6086484"/>
              <a:ext cx="9565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 dirty="0" smtClean="0">
                  <a:solidFill>
                    <a:srgbClr val="C00000"/>
                  </a:solidFill>
                </a:rPr>
                <a:t>163</a:t>
              </a:r>
              <a:endParaRPr lang="es-MX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68" name="CuadroTexto 67"/>
          <p:cNvSpPr txBox="1"/>
          <p:nvPr/>
        </p:nvSpPr>
        <p:spPr>
          <a:xfrm>
            <a:off x="2821600" y="5238252"/>
            <a:ext cx="371295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Reciben más citas</a:t>
            </a:r>
          </a:p>
          <a:p>
            <a:pPr algn="ctr"/>
            <a:r>
              <a:rPr lang="es-MX" sz="2400" b="1" dirty="0" smtClean="0"/>
              <a:t>y son resultado de colaboraciones con autores de Europa y EUA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90668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605" t="12778" r="10833" b="5741"/>
          <a:stretch/>
        </p:blipFill>
        <p:spPr>
          <a:xfrm>
            <a:off x="0" y="1931727"/>
            <a:ext cx="7807353" cy="467379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12679" y="308130"/>
            <a:ext cx="4346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/>
              <a:t>SciELO</a:t>
            </a:r>
            <a:r>
              <a:rPr lang="es-MX" sz="4000" b="1" dirty="0" smtClean="0"/>
              <a:t> CI vs. </a:t>
            </a:r>
            <a:r>
              <a:rPr lang="es-MX" sz="4000" b="1" dirty="0" err="1" smtClean="0"/>
              <a:t>WoS</a:t>
            </a:r>
            <a:endParaRPr lang="es-MX" sz="40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5017589" y="246574"/>
            <a:ext cx="3712950" cy="830997"/>
          </a:xfrm>
          <a:prstGeom prst="rect">
            <a:avLst/>
          </a:prstGeom>
          <a:solidFill>
            <a:schemeClr val="bg2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Colaboraciones con al menos 1 autor de </a:t>
            </a:r>
            <a:r>
              <a:rPr lang="es-MX" sz="2400" b="1" dirty="0" err="1" smtClean="0"/>
              <a:t>ALyC</a:t>
            </a:r>
            <a:endParaRPr lang="es-MX" sz="24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9587041" y="-1302880"/>
            <a:ext cx="1753529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SciELO</a:t>
            </a:r>
            <a:r>
              <a:rPr lang="es-MX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</a:t>
            </a:r>
            <a:endParaRPr lang="es-MX" sz="32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460442" y="1255431"/>
            <a:ext cx="11989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s-MX" sz="3600" b="1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WoS</a:t>
            </a:r>
            <a:endParaRPr lang="es-MX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7807353" y="2421025"/>
            <a:ext cx="4042250" cy="461665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Europa y Asia &gt; EUA y Canadá</a:t>
            </a:r>
            <a:endParaRPr lang="es-MX" sz="2400" b="1" dirty="0"/>
          </a:p>
        </p:txBody>
      </p:sp>
      <p:sp>
        <p:nvSpPr>
          <p:cNvPr id="22" name="Elipse 21"/>
          <p:cNvSpPr/>
          <p:nvPr/>
        </p:nvSpPr>
        <p:spPr>
          <a:xfrm>
            <a:off x="6372248" y="2882690"/>
            <a:ext cx="1202259" cy="892934"/>
          </a:xfrm>
          <a:prstGeom prst="ellipse">
            <a:avLst/>
          </a:prstGeom>
          <a:solidFill>
            <a:srgbClr val="FF0000">
              <a:alpha val="23922"/>
            </a:srgb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/>
          <p:cNvSpPr/>
          <p:nvPr/>
        </p:nvSpPr>
        <p:spPr>
          <a:xfrm>
            <a:off x="888123" y="5246027"/>
            <a:ext cx="1202259" cy="892934"/>
          </a:xfrm>
          <a:prstGeom prst="ellipse">
            <a:avLst/>
          </a:prstGeom>
          <a:solidFill>
            <a:srgbClr val="FF0000">
              <a:alpha val="23922"/>
            </a:srgbClr>
          </a:solidFill>
          <a:ln>
            <a:solidFill>
              <a:srgbClr val="C0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/>
          <p:cNvSpPr txBox="1"/>
          <p:nvPr/>
        </p:nvSpPr>
        <p:spPr>
          <a:xfrm>
            <a:off x="7807353" y="2967404"/>
            <a:ext cx="4042250" cy="830997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Colaboración internacional = tópicos globales</a:t>
            </a:r>
            <a:endParaRPr lang="es-MX" sz="24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754381" y="3867727"/>
            <a:ext cx="4275096" cy="1569660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Colaboración con el “norte” domina la comunicación científica en la que participa </a:t>
            </a:r>
            <a:r>
              <a:rPr lang="es-MX" sz="2400" b="1" dirty="0" err="1" smtClean="0"/>
              <a:t>ALyC</a:t>
            </a:r>
            <a:endParaRPr lang="es-MX" sz="24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697338" y="5537489"/>
            <a:ext cx="4446062" cy="830997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Baja colaboración “Sur-Sur”:</a:t>
            </a:r>
          </a:p>
          <a:p>
            <a:r>
              <a:rPr lang="es-MX" sz="2400" b="1" dirty="0" err="1" smtClean="0"/>
              <a:t>ALyC</a:t>
            </a:r>
            <a:r>
              <a:rPr lang="es-MX" sz="2400" b="1" dirty="0" smtClean="0"/>
              <a:t> – </a:t>
            </a:r>
            <a:r>
              <a:rPr lang="es-MX" sz="2400" b="1" dirty="0" err="1" smtClean="0"/>
              <a:t>ALyC</a:t>
            </a:r>
            <a:r>
              <a:rPr lang="es-MX" sz="2400" b="1" dirty="0" smtClean="0"/>
              <a:t>, Asia, </a:t>
            </a:r>
            <a:r>
              <a:rPr lang="es-MX" sz="2400" b="1" dirty="0" err="1" smtClean="0"/>
              <a:t>Africa</a:t>
            </a:r>
            <a:r>
              <a:rPr lang="es-MX" sz="2400" b="1" dirty="0" smtClean="0"/>
              <a:t>, Oceanía</a:t>
            </a:r>
            <a:endParaRPr lang="es-MX" sz="24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192057" y="1355540"/>
            <a:ext cx="322861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revistas EUA - Europa</a:t>
            </a:r>
            <a:endParaRPr lang="es-MX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3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312679" y="308130"/>
            <a:ext cx="4346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/>
              <a:t>SciELO</a:t>
            </a:r>
            <a:r>
              <a:rPr lang="es-MX" sz="4000" b="1" dirty="0" smtClean="0"/>
              <a:t> CI vs. </a:t>
            </a:r>
            <a:r>
              <a:rPr lang="es-MX" sz="4000" b="1" dirty="0" err="1" smtClean="0"/>
              <a:t>WoS</a:t>
            </a:r>
            <a:endParaRPr lang="es-MX" sz="40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4961579" y="396910"/>
            <a:ext cx="5970278" cy="461665"/>
          </a:xfrm>
          <a:prstGeom prst="rect">
            <a:avLst/>
          </a:prstGeom>
          <a:solidFill>
            <a:schemeClr val="bg2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Colaboraciones con al menos 1 autor de </a:t>
            </a:r>
            <a:r>
              <a:rPr lang="es-MX" sz="2400" b="1" dirty="0" err="1" smtClean="0"/>
              <a:t>ALyC</a:t>
            </a:r>
            <a:endParaRPr lang="es-MX" sz="24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7380259" y="1764060"/>
            <a:ext cx="4635867" cy="707886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Colaboración con Europa, Norteamérica y Asia sigue siendo fuerte</a:t>
            </a:r>
            <a:endParaRPr lang="es-MX" sz="20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475161" y="3450188"/>
            <a:ext cx="4446062" cy="461665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Mayor colaboración “Sur-Sur”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905827" y="1181484"/>
            <a:ext cx="1753529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SciELO</a:t>
            </a:r>
            <a:r>
              <a:rPr lang="es-MX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</a:t>
            </a:r>
            <a:endParaRPr lang="es-MX" sz="32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3531" t="14279" r="11767" b="9436"/>
          <a:stretch/>
        </p:blipFill>
        <p:spPr>
          <a:xfrm>
            <a:off x="1" y="1766259"/>
            <a:ext cx="7380258" cy="493479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295561" y="1222550"/>
            <a:ext cx="4896439" cy="461665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err="1" smtClean="0"/>
              <a:t>ALyC</a:t>
            </a:r>
            <a:r>
              <a:rPr lang="es-MX" sz="2400" b="1" dirty="0" smtClean="0"/>
              <a:t> ocupa una posición más central</a:t>
            </a:r>
            <a:endParaRPr lang="es-MX" sz="24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380258" y="2570843"/>
            <a:ext cx="4635867" cy="707886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/>
              <a:t>Colaboración con Europa &gt;  Norteamérica </a:t>
            </a:r>
          </a:p>
          <a:p>
            <a:pPr algn="ctr"/>
            <a:r>
              <a:rPr lang="es-MX" sz="2000" b="1" dirty="0" smtClean="0"/>
              <a:t>(excepción México)</a:t>
            </a:r>
            <a:endParaRPr lang="es-MX" sz="2000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475161" y="4083313"/>
            <a:ext cx="4446062" cy="830997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… no obstante que la </a:t>
            </a:r>
            <a:r>
              <a:rPr lang="es-MX" sz="2400" b="1" dirty="0" err="1" smtClean="0"/>
              <a:t>colab</a:t>
            </a:r>
            <a:r>
              <a:rPr lang="es-MX" sz="2400" b="1" dirty="0" smtClean="0"/>
              <a:t>. con Europa &gt; que </a:t>
            </a:r>
            <a:r>
              <a:rPr lang="es-MX" sz="2400" b="1" dirty="0" err="1" smtClean="0"/>
              <a:t>ALyC-ALyC</a:t>
            </a:r>
            <a:endParaRPr lang="es-MX" sz="2400" b="1" dirty="0" smtClean="0"/>
          </a:p>
        </p:txBody>
      </p:sp>
      <p:sp>
        <p:nvSpPr>
          <p:cNvPr id="18" name="CuadroTexto 17"/>
          <p:cNvSpPr txBox="1"/>
          <p:nvPr/>
        </p:nvSpPr>
        <p:spPr>
          <a:xfrm>
            <a:off x="4791314" y="1201494"/>
            <a:ext cx="23603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revistas Brasil</a:t>
            </a:r>
            <a:endParaRPr lang="es-MX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403540" y="5212954"/>
            <a:ext cx="4788460" cy="1200329"/>
          </a:xfrm>
          <a:prstGeom prst="rect">
            <a:avLst/>
          </a:prstGeom>
          <a:solidFill>
            <a:srgbClr val="FFC000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/>
              <a:t>Representa las particularidades de la región: </a:t>
            </a:r>
          </a:p>
          <a:p>
            <a:pPr algn="ctr"/>
            <a:r>
              <a:rPr lang="es-MX" sz="2400" b="1" dirty="0" smtClean="0"/>
              <a:t>Cs. Sociales , salud y </a:t>
            </a:r>
            <a:r>
              <a:rPr lang="es-MX" sz="2400" b="1" dirty="0" err="1" smtClean="0"/>
              <a:t>agrociencia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5892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953444" y="758947"/>
            <a:ext cx="903481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3200" dirty="0" smtClean="0"/>
              <a:t>Diferencia entre Revistas y Ciencia </a:t>
            </a:r>
            <a:r>
              <a:rPr lang="es-MX" sz="3200" b="1" dirty="0" smtClean="0"/>
              <a:t>Regional </a:t>
            </a:r>
            <a:r>
              <a:rPr lang="es-MX" sz="3200" dirty="0" smtClean="0"/>
              <a:t>y </a:t>
            </a:r>
            <a:r>
              <a:rPr lang="es-MX" sz="3200" b="1" dirty="0" smtClean="0"/>
              <a:t>Global</a:t>
            </a:r>
            <a:r>
              <a:rPr lang="es-MX" sz="3200" dirty="0" smtClean="0"/>
              <a:t> </a:t>
            </a:r>
            <a:endParaRPr lang="es-MX" sz="3200" b="1" dirty="0"/>
          </a:p>
        </p:txBody>
      </p:sp>
      <p:pic>
        <p:nvPicPr>
          <p:cNvPr id="5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46" y="789396"/>
            <a:ext cx="1189676" cy="606068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1953444" y="1734402"/>
            <a:ext cx="585922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3200" dirty="0" smtClean="0"/>
              <a:t>Disciplinas  /  Idioma / citación  </a:t>
            </a:r>
            <a:endParaRPr lang="es-MX" sz="3200" b="1" dirty="0"/>
          </a:p>
        </p:txBody>
      </p:sp>
      <p:pic>
        <p:nvPicPr>
          <p:cNvPr id="7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46" y="1678775"/>
            <a:ext cx="1189676" cy="606068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1953444" y="2869753"/>
            <a:ext cx="1023855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3200" dirty="0" smtClean="0"/>
              <a:t>Calidad editorial y rigor (</a:t>
            </a:r>
            <a:r>
              <a:rPr lang="es-MX" sz="3200" b="1" dirty="0" smtClean="0">
                <a:solidFill>
                  <a:srgbClr val="FF0000"/>
                </a:solidFill>
              </a:rPr>
              <a:t>no endogamia</a:t>
            </a:r>
            <a:r>
              <a:rPr lang="es-MX" sz="3200" dirty="0" smtClean="0"/>
              <a:t>) son internacionales</a:t>
            </a:r>
            <a:endParaRPr lang="es-MX" sz="3200" b="1" dirty="0"/>
          </a:p>
        </p:txBody>
      </p:sp>
      <p:pic>
        <p:nvPicPr>
          <p:cNvPr id="9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46" y="2848460"/>
            <a:ext cx="1189676" cy="606068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0" name="CuadroTexto 9"/>
          <p:cNvSpPr txBox="1"/>
          <p:nvPr/>
        </p:nvSpPr>
        <p:spPr>
          <a:xfrm>
            <a:off x="1953444" y="3995196"/>
            <a:ext cx="1023855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3200" dirty="0" smtClean="0"/>
              <a:t>Indización internacional tiene límites</a:t>
            </a:r>
            <a:endParaRPr lang="es-MX" sz="3200" b="1" dirty="0"/>
          </a:p>
        </p:txBody>
      </p:sp>
      <p:pic>
        <p:nvPicPr>
          <p:cNvPr id="11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846" y="4018146"/>
            <a:ext cx="1189676" cy="606068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grpSp>
        <p:nvGrpSpPr>
          <p:cNvPr id="12" name="31 Grupo"/>
          <p:cNvGrpSpPr/>
          <p:nvPr/>
        </p:nvGrpSpPr>
        <p:grpSpPr>
          <a:xfrm>
            <a:off x="31450" y="5332278"/>
            <a:ext cx="2115798" cy="971682"/>
            <a:chOff x="539552" y="836712"/>
            <a:chExt cx="3034283" cy="893440"/>
          </a:xfrm>
        </p:grpSpPr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9552" y="836712"/>
              <a:ext cx="3024336" cy="478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1560" y="1196752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CuadroTexto 14"/>
          <p:cNvSpPr txBox="1"/>
          <p:nvPr/>
        </p:nvSpPr>
        <p:spPr>
          <a:xfrm>
            <a:off x="2456597" y="5555426"/>
            <a:ext cx="9735403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3200" dirty="0" smtClean="0"/>
              <a:t>Filtro calidad </a:t>
            </a:r>
            <a:r>
              <a:rPr lang="es-MX" sz="3200" dirty="0" err="1" smtClean="0"/>
              <a:t>SciELO</a:t>
            </a:r>
            <a:r>
              <a:rPr lang="es-MX" sz="3200" dirty="0" smtClean="0"/>
              <a:t> y visibilidad global… </a:t>
            </a:r>
          </a:p>
          <a:p>
            <a:r>
              <a:rPr lang="es-MX" sz="3200" dirty="0"/>
              <a:t>	</a:t>
            </a:r>
            <a:r>
              <a:rPr lang="es-MX" sz="3200" dirty="0" smtClean="0"/>
              <a:t>					para </a:t>
            </a:r>
            <a:r>
              <a:rPr lang="es-MX" sz="3200" b="1" dirty="0" smtClean="0"/>
              <a:t>revistas regionales</a:t>
            </a:r>
            <a:endParaRPr lang="es-MX" sz="3200" b="1" dirty="0"/>
          </a:p>
        </p:txBody>
      </p:sp>
    </p:spTree>
    <p:extLst>
      <p:ext uri="{BB962C8B-B14F-4D97-AF65-F5344CB8AC3E}">
        <p14:creationId xmlns:p14="http://schemas.microsoft.com/office/powerpoint/2010/main" val="16128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pPr marL="0" indent="0">
              <a:buNone/>
            </a:pPr>
            <a:r>
              <a:rPr lang="es-MX" dirty="0" smtClean="0"/>
              <a:t>Antonio Sánchez Pereyra</a:t>
            </a:r>
          </a:p>
          <a:p>
            <a:pPr marL="0" indent="0">
              <a:buNone/>
            </a:pPr>
            <a:r>
              <a:rPr lang="es-MX" dirty="0" smtClean="0"/>
              <a:t>Dirección General de Bibliotecas - UNAM</a:t>
            </a:r>
          </a:p>
          <a:p>
            <a:pPr marL="0" indent="0">
              <a:buNone/>
            </a:pPr>
            <a:r>
              <a:rPr lang="es-MX" dirty="0" smtClean="0"/>
              <a:t>Departamento de Bibliografía Latinoamericana</a:t>
            </a:r>
          </a:p>
          <a:p>
            <a:pPr marL="0" indent="0">
              <a:buNone/>
            </a:pPr>
            <a:r>
              <a:rPr lang="es-MX" dirty="0" smtClean="0">
                <a:hlinkClick r:id="rId2"/>
              </a:rPr>
              <a:t>scielo@dgb.unam.mx</a:t>
            </a: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endParaRPr lang="es-MX" dirty="0"/>
          </a:p>
        </p:txBody>
      </p:sp>
      <p:pic>
        <p:nvPicPr>
          <p:cNvPr id="4" name="Picture 3" descr="SciELOMéxico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83318" y="188914"/>
            <a:ext cx="2056007" cy="15118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7" y="332656"/>
            <a:ext cx="1093893" cy="105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foto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332656"/>
            <a:ext cx="1055635" cy="109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1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040" r="25199"/>
          <a:stretch/>
        </p:blipFill>
        <p:spPr>
          <a:xfrm>
            <a:off x="529878" y="0"/>
            <a:ext cx="9648968" cy="10287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442945" y="6322094"/>
            <a:ext cx="774905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http://www.scimagoir.com/pdf/iber_new/SIR%20Iber%202015%20HE.pdf</a:t>
            </a:r>
          </a:p>
        </p:txBody>
      </p:sp>
    </p:spTree>
    <p:extLst>
      <p:ext uri="{BB962C8B-B14F-4D97-AF65-F5344CB8AC3E}">
        <p14:creationId xmlns:p14="http://schemas.microsoft.com/office/powerpoint/2010/main" val="5550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8159" t="46517" r="11692" b="28673"/>
          <a:stretch/>
        </p:blipFill>
        <p:spPr>
          <a:xfrm>
            <a:off x="235242" y="188623"/>
            <a:ext cx="11505063" cy="23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0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l="35995" t="6451" r="36916" b="3997"/>
          <a:stretch/>
        </p:blipFill>
        <p:spPr>
          <a:xfrm>
            <a:off x="98097" y="0"/>
            <a:ext cx="3669731" cy="68238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l="36070" t="6318" r="36841" b="3864"/>
          <a:stretch/>
        </p:blipFill>
        <p:spPr>
          <a:xfrm>
            <a:off x="4056716" y="-34120"/>
            <a:ext cx="3527170" cy="6858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/>
          <a:srcRect l="36007" r="37351"/>
          <a:stretch/>
        </p:blipFill>
        <p:spPr>
          <a:xfrm>
            <a:off x="8290925" y="28816"/>
            <a:ext cx="3234519" cy="68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9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24" t="31127" r="26393" b="32919"/>
          <a:stretch/>
        </p:blipFill>
        <p:spPr>
          <a:xfrm>
            <a:off x="1744059" y="647849"/>
            <a:ext cx="7287647" cy="49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786" t="3001" r="13259" b="4263"/>
          <a:stretch/>
        </p:blipFill>
        <p:spPr>
          <a:xfrm>
            <a:off x="822909" y="443739"/>
            <a:ext cx="9945764" cy="566637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79112" y="103540"/>
            <a:ext cx="5189561" cy="2539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050" dirty="0">
                <a:hlinkClick r:id="rId3"/>
              </a:rPr>
              <a:t>http://www.theguardian.com/science/2013/dec/09/nobel-winner-boycott-science-journals</a:t>
            </a:r>
            <a:endParaRPr lang="es-MX" sz="1050" dirty="0"/>
          </a:p>
        </p:txBody>
      </p:sp>
      <p:sp>
        <p:nvSpPr>
          <p:cNvPr id="4" name="Rectángulo 3"/>
          <p:cNvSpPr/>
          <p:nvPr/>
        </p:nvSpPr>
        <p:spPr>
          <a:xfrm>
            <a:off x="5795791" y="1247248"/>
            <a:ext cx="5535304" cy="486287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s-MX" sz="2700" dirty="0"/>
          </a:p>
          <a:p>
            <a:r>
              <a:rPr lang="es-MX" sz="3200" dirty="0"/>
              <a:t>Las principales revistas académicas están distorsionando el proceso científico y representan una "tiranía" que hay que romper, de acuerdo con un ganador del premio Nobel que ha declarado un boicot a las publicaciones</a:t>
            </a:r>
          </a:p>
          <a:p>
            <a:endParaRPr lang="es-MX" sz="2700" dirty="0"/>
          </a:p>
        </p:txBody>
      </p:sp>
    </p:spTree>
    <p:extLst>
      <p:ext uri="{BB962C8B-B14F-4D97-AF65-F5344CB8AC3E}">
        <p14:creationId xmlns:p14="http://schemas.microsoft.com/office/powerpoint/2010/main" val="21416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63" name="Picture 3" descr="logo_scielo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327" y="2"/>
            <a:ext cx="1593056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9364" name="Object 4"/>
          <p:cNvGraphicFramePr>
            <a:graphicFrameLocks noChangeAspect="1"/>
          </p:cNvGraphicFramePr>
          <p:nvPr/>
        </p:nvGraphicFramePr>
        <p:xfrm>
          <a:off x="3747961" y="1237202"/>
          <a:ext cx="4343400" cy="546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Imagem de bitmap" r:id="rId4" imgW="3847619" imgH="3704762" progId="PBrush">
                  <p:embed/>
                </p:oleObj>
              </mc:Choice>
              <mc:Fallback>
                <p:oleObj name="Imagem de bitmap" r:id="rId4" imgW="3847619" imgH="370476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961" y="1237202"/>
                        <a:ext cx="4343400" cy="546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65" name="Text Box 5"/>
          <p:cNvSpPr txBox="1">
            <a:spLocks noChangeArrowheads="1"/>
          </p:cNvSpPr>
          <p:nvPr/>
        </p:nvSpPr>
        <p:spPr bwMode="auto">
          <a:xfrm>
            <a:off x="7621411" y="2974189"/>
            <a:ext cx="275806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Citaciones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otorgadas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y </a:t>
            </a: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recibidas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por 18 revistas </a:t>
            </a: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brasileñas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incluidas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4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en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400" b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SciELO</a:t>
            </a:r>
            <a:r>
              <a:rPr lang="pt-BR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y</a:t>
            </a:r>
            <a:r>
              <a:rPr lang="pt-BR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pt-BR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JCR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99366" name="Text Box 6"/>
          <p:cNvSpPr txBox="1">
            <a:spLocks noChangeArrowheads="1"/>
          </p:cNvSpPr>
          <p:nvPr/>
        </p:nvSpPr>
        <p:spPr bwMode="auto">
          <a:xfrm>
            <a:off x="2963291" y="2763177"/>
            <a:ext cx="165735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000" b="1" dirty="0"/>
              <a:t>Agricultura, </a:t>
            </a:r>
            <a:r>
              <a:rPr lang="pt-BR" sz="2000" b="1" dirty="0" err="1"/>
              <a:t>Salud</a:t>
            </a:r>
            <a:r>
              <a:rPr lang="pt-BR" sz="2000" b="1" dirty="0"/>
              <a:t> Pública y Medicina Tropical</a:t>
            </a:r>
            <a:endParaRPr lang="en-US" sz="2000" b="1" dirty="0"/>
          </a:p>
        </p:txBody>
      </p:sp>
      <p:sp>
        <p:nvSpPr>
          <p:cNvPr id="399367" name="Text Box 7"/>
          <p:cNvSpPr txBox="1">
            <a:spLocks noChangeArrowheads="1"/>
          </p:cNvSpPr>
          <p:nvPr/>
        </p:nvSpPr>
        <p:spPr bwMode="auto">
          <a:xfrm>
            <a:off x="10277383" y="4670378"/>
            <a:ext cx="1826582" cy="1938992"/>
          </a:xfrm>
          <a:prstGeom prst="rect">
            <a:avLst/>
          </a:prstGeom>
          <a:solidFill>
            <a:srgbClr val="80808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</a:rPr>
              <a:t>Meneghini</a:t>
            </a:r>
            <a:r>
              <a:rPr lang="en-US" sz="1200" b="1" dirty="0">
                <a:solidFill>
                  <a:schemeClr val="bg1"/>
                </a:solidFill>
              </a:rPr>
              <a:t>, R , </a:t>
            </a:r>
            <a:r>
              <a:rPr lang="en-US" sz="1200" b="1" dirty="0" err="1">
                <a:solidFill>
                  <a:schemeClr val="bg1"/>
                </a:solidFill>
              </a:rPr>
              <a:t>Mugnaini</a:t>
            </a:r>
            <a:r>
              <a:rPr lang="en-US" sz="1200" b="1" dirty="0">
                <a:solidFill>
                  <a:schemeClr val="bg1"/>
                </a:solidFill>
              </a:rPr>
              <a:t>, R , Packer AL (2006) ”International versus national oriented  Brazilian scientific journals. A </a:t>
            </a:r>
            <a:r>
              <a:rPr lang="en-US" sz="1200" b="1" dirty="0" err="1">
                <a:solidFill>
                  <a:schemeClr val="bg1"/>
                </a:solidFill>
              </a:rPr>
              <a:t>scientometric</a:t>
            </a:r>
            <a:r>
              <a:rPr lang="en-US" sz="1200" b="1" dirty="0">
                <a:solidFill>
                  <a:schemeClr val="bg1"/>
                </a:solidFill>
              </a:rPr>
              <a:t> analysis based on </a:t>
            </a:r>
            <a:r>
              <a:rPr lang="en-US" sz="1200" b="1" dirty="0" err="1">
                <a:solidFill>
                  <a:schemeClr val="bg1"/>
                </a:solidFill>
              </a:rPr>
              <a:t>ScELO</a:t>
            </a:r>
            <a:r>
              <a:rPr lang="en-US" sz="1200" b="1" dirty="0">
                <a:solidFill>
                  <a:schemeClr val="bg1"/>
                </a:solidFill>
              </a:rPr>
              <a:t> and  JCR-ISI databases”.</a:t>
            </a:r>
            <a:r>
              <a:rPr lang="en-US" sz="1200" b="1" i="1" dirty="0">
                <a:solidFill>
                  <a:schemeClr val="bg1"/>
                </a:solidFill>
              </a:rPr>
              <a:t> </a:t>
            </a:r>
            <a:r>
              <a:rPr lang="en-US" sz="1200" b="1" i="1" dirty="0" err="1">
                <a:solidFill>
                  <a:schemeClr val="bg1"/>
                </a:solidFill>
              </a:rPr>
              <a:t>Scientometrics</a:t>
            </a:r>
            <a:r>
              <a:rPr lang="en-US" sz="1200" b="1" dirty="0">
                <a:solidFill>
                  <a:schemeClr val="bg1"/>
                </a:solidFill>
              </a:rPr>
              <a:t>  69  529-538</a:t>
            </a:r>
          </a:p>
        </p:txBody>
      </p:sp>
      <p:sp>
        <p:nvSpPr>
          <p:cNvPr id="399368" name="Text Box 8"/>
          <p:cNvSpPr txBox="1">
            <a:spLocks noChangeArrowheads="1"/>
          </p:cNvSpPr>
          <p:nvPr/>
        </p:nvSpPr>
        <p:spPr bwMode="auto">
          <a:xfrm>
            <a:off x="2986040" y="4978154"/>
            <a:ext cx="17145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000" b="1" dirty="0" err="1"/>
              <a:t>Ciencias</a:t>
            </a:r>
            <a:r>
              <a:rPr lang="pt-BR" sz="2000" b="1" dirty="0"/>
              <a:t> básicas:  </a:t>
            </a:r>
            <a:r>
              <a:rPr lang="pt-BR" sz="2000" b="1" dirty="0" err="1"/>
              <a:t>Biología</a:t>
            </a:r>
            <a:r>
              <a:rPr lang="pt-BR" sz="2000" b="1" dirty="0"/>
              <a:t>, Física y Química</a:t>
            </a:r>
            <a:endParaRPr lang="en-US" sz="2000" b="1" dirty="0"/>
          </a:p>
        </p:txBody>
      </p:sp>
      <p:sp>
        <p:nvSpPr>
          <p:cNvPr id="399369" name="Rectangle 9"/>
          <p:cNvSpPr>
            <a:spLocks noChangeArrowheads="1"/>
          </p:cNvSpPr>
          <p:nvPr/>
        </p:nvSpPr>
        <p:spPr bwMode="auto">
          <a:xfrm>
            <a:off x="224589" y="2"/>
            <a:ext cx="6315469" cy="1008063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s-MX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Orientación nacional </a:t>
            </a:r>
            <a:br>
              <a:rPr lang="es-MX" sz="3200" b="1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s-MX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Orientación internacional</a:t>
            </a:r>
            <a:endParaRPr lang="es-ES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99372" name="Picture 12" descr="logo_scielo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186" y="2095673"/>
            <a:ext cx="1593056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59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860" t="36302" r="49975" b="5323"/>
          <a:stretch/>
        </p:blipFill>
        <p:spPr>
          <a:xfrm>
            <a:off x="810949" y="286602"/>
            <a:ext cx="6558842" cy="64095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371844" y="1214651"/>
            <a:ext cx="8587308" cy="452431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b="1" dirty="0"/>
              <a:t>Randy </a:t>
            </a:r>
            <a:r>
              <a:rPr lang="es-MX" sz="2400" b="1" dirty="0" err="1"/>
              <a:t>Schekman</a:t>
            </a:r>
            <a:r>
              <a:rPr lang="es-MX" sz="2400" b="1" dirty="0"/>
              <a:t> </a:t>
            </a:r>
            <a:r>
              <a:rPr lang="es-MX" sz="2400" dirty="0"/>
              <a:t>(biólogo estadounidense premio Nobel de Fisiología y Medicina 2013)… declaró que su laboratorio ya no enviará trabajos de investigación para la revistas de primer nivel </a:t>
            </a:r>
            <a:r>
              <a:rPr lang="es-MX" sz="2400" i="1" dirty="0" err="1"/>
              <a:t>Nature</a:t>
            </a:r>
            <a:r>
              <a:rPr lang="es-MX" sz="2400" dirty="0"/>
              <a:t>, </a:t>
            </a:r>
            <a:r>
              <a:rPr lang="es-MX" sz="2400" i="1" dirty="0" err="1"/>
              <a:t>Cell</a:t>
            </a:r>
            <a:r>
              <a:rPr lang="es-MX" sz="2400" dirty="0"/>
              <a:t> y </a:t>
            </a:r>
            <a:r>
              <a:rPr lang="es-MX" sz="2400" i="1" dirty="0" err="1"/>
              <a:t>Science</a:t>
            </a:r>
            <a:r>
              <a:rPr lang="es-MX" sz="2400" dirty="0"/>
              <a:t>. </a:t>
            </a:r>
          </a:p>
          <a:p>
            <a:endParaRPr lang="es-MX" sz="2400" dirty="0"/>
          </a:p>
          <a:p>
            <a:r>
              <a:rPr lang="es-MX" sz="2400" dirty="0" err="1"/>
              <a:t>Schekman</a:t>
            </a:r>
            <a:r>
              <a:rPr lang="es-MX" sz="2400" dirty="0"/>
              <a:t> dijo que la presión por publicar en revistas de "lujo" animó a los investigadores </a:t>
            </a:r>
            <a:r>
              <a:rPr lang="es-MX" sz="2400" b="1" dirty="0">
                <a:solidFill>
                  <a:srgbClr val="FF0000"/>
                </a:solidFill>
              </a:rPr>
              <a:t>a buscar atajos y buscar campos de moda de la ciencia en lugar de hacer un trabajo más importante</a:t>
            </a:r>
            <a:r>
              <a:rPr lang="es-MX" sz="2400" dirty="0" smtClean="0"/>
              <a:t>.</a:t>
            </a:r>
          </a:p>
          <a:p>
            <a:endParaRPr lang="es-MX" sz="2400" dirty="0"/>
          </a:p>
          <a:p>
            <a:r>
              <a:rPr lang="es-MX" sz="2400" dirty="0" smtClean="0"/>
              <a:t>El </a:t>
            </a:r>
            <a:r>
              <a:rPr lang="es-MX" sz="2400" dirty="0"/>
              <a:t>problema se vio agravado, dijo, por editores que no eran científicos activos, sino profesionales que favorecían a los estudios que eran </a:t>
            </a:r>
            <a:r>
              <a:rPr lang="es-MX" sz="2400" b="1" dirty="0">
                <a:solidFill>
                  <a:srgbClr val="FF0000"/>
                </a:solidFill>
              </a:rPr>
              <a:t>propensos a causar sensación </a:t>
            </a:r>
            <a:r>
              <a:rPr lang="es-MX" sz="2400" dirty="0">
                <a:solidFill>
                  <a:srgbClr val="FF0000"/>
                </a:solidFill>
              </a:rPr>
              <a:t>[to </a:t>
            </a:r>
            <a:r>
              <a:rPr lang="es-MX" sz="2400" dirty="0" err="1">
                <a:solidFill>
                  <a:srgbClr val="FF0000"/>
                </a:solidFill>
              </a:rPr>
              <a:t>make</a:t>
            </a:r>
            <a:r>
              <a:rPr lang="es-MX" sz="2400" dirty="0">
                <a:solidFill>
                  <a:srgbClr val="FF0000"/>
                </a:solidFill>
              </a:rPr>
              <a:t> a </a:t>
            </a:r>
            <a:r>
              <a:rPr lang="es-MX" sz="2400" dirty="0" err="1">
                <a:solidFill>
                  <a:srgbClr val="FF0000"/>
                </a:solidFill>
              </a:rPr>
              <a:t>splash</a:t>
            </a:r>
            <a:r>
              <a:rPr lang="es-MX" sz="2400" dirty="0">
                <a:solidFill>
                  <a:srgbClr val="FF0000"/>
                </a:solidFill>
              </a:rPr>
              <a:t>]</a:t>
            </a:r>
            <a:r>
              <a:rPr lang="es-MX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11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396" t="5555" r="49792" b="40185"/>
          <a:stretch/>
        </p:blipFill>
        <p:spPr>
          <a:xfrm>
            <a:off x="661414" y="-1"/>
            <a:ext cx="6745702" cy="623702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486259" y="302356"/>
            <a:ext cx="8087041" cy="563231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b="1" dirty="0" err="1"/>
              <a:t>Schekman</a:t>
            </a:r>
            <a:r>
              <a:rPr lang="es-MX" sz="2400" b="1" dirty="0"/>
              <a:t> critica a </a:t>
            </a:r>
            <a:r>
              <a:rPr lang="es-MX" sz="2400" b="1" i="1" dirty="0" err="1"/>
              <a:t>Nature</a:t>
            </a:r>
            <a:r>
              <a:rPr lang="es-MX" sz="2400" b="1" dirty="0"/>
              <a:t>, </a:t>
            </a:r>
            <a:r>
              <a:rPr lang="es-MX" sz="2400" b="1" i="1" dirty="0" err="1"/>
              <a:t>Cell</a:t>
            </a:r>
            <a:r>
              <a:rPr lang="es-MX" sz="2400" b="1" dirty="0"/>
              <a:t> y </a:t>
            </a:r>
            <a:r>
              <a:rPr lang="es-MX" sz="2400" b="1" i="1" dirty="0" err="1"/>
              <a:t>Science</a:t>
            </a:r>
            <a:r>
              <a:rPr lang="es-MX" sz="2400" b="1" i="1" dirty="0"/>
              <a:t> </a:t>
            </a:r>
            <a:r>
              <a:rPr lang="es-MX" sz="2400" b="1" dirty="0"/>
              <a:t>de </a:t>
            </a:r>
            <a:r>
              <a:rPr lang="es-MX" sz="2400" b="1" dirty="0">
                <a:solidFill>
                  <a:schemeClr val="accent1">
                    <a:lumMod val="75000"/>
                  </a:schemeClr>
                </a:solidFill>
              </a:rPr>
              <a:t>restringir artificialmente </a:t>
            </a:r>
            <a:r>
              <a:rPr lang="es-MX" sz="2400" b="1" dirty="0"/>
              <a:t>el número de trabajos que aceptan, una política que según él alimenta la demanda “así como los diseñadores de moda que crean bolsas de edición limitada." También ataca a una métrica generalizada llamada "factor de impacto", utilizado por muchas revistas de primer nivel para su comercialización.</a:t>
            </a:r>
          </a:p>
          <a:p>
            <a:endParaRPr lang="es-MX" sz="2400" b="1" dirty="0"/>
          </a:p>
          <a:p>
            <a:r>
              <a:rPr lang="es-MX" sz="2400" b="1" dirty="0">
                <a:solidFill>
                  <a:srgbClr val="FF0000"/>
                </a:solidFill>
              </a:rPr>
              <a:t>Factor de impacto </a:t>
            </a:r>
            <a:r>
              <a:rPr lang="es-MX" sz="2400" b="1" dirty="0"/>
              <a:t>de una revista es una medida de qué tan frecuente son citados sus trabajos y se utiliza como </a:t>
            </a:r>
            <a:r>
              <a:rPr lang="es-MX" sz="2400" b="1" dirty="0">
                <a:solidFill>
                  <a:srgbClr val="FF0000"/>
                </a:solidFill>
              </a:rPr>
              <a:t>sustituto de la calidad</a:t>
            </a:r>
            <a:r>
              <a:rPr lang="es-MX" sz="2400" b="1" dirty="0"/>
              <a:t>. Pero </a:t>
            </a:r>
            <a:r>
              <a:rPr lang="es-MX" sz="2400" b="1" dirty="0" err="1"/>
              <a:t>Schekman</a:t>
            </a:r>
            <a:r>
              <a:rPr lang="es-MX" sz="2400" b="1" dirty="0"/>
              <a:t> dijo que era "la </a:t>
            </a:r>
            <a:r>
              <a:rPr lang="es-MX" sz="2400" b="1" dirty="0">
                <a:solidFill>
                  <a:srgbClr val="FF0000"/>
                </a:solidFill>
              </a:rPr>
              <a:t>influencia tóxica</a:t>
            </a:r>
            <a:r>
              <a:rPr lang="es-MX" sz="2400" b="1" dirty="0"/>
              <a:t>" en la ciencia que "</a:t>
            </a:r>
            <a:r>
              <a:rPr lang="es-MX" sz="2400" b="1" dirty="0">
                <a:solidFill>
                  <a:srgbClr val="FF0000"/>
                </a:solidFill>
              </a:rPr>
              <a:t>introduce una distorsión</a:t>
            </a:r>
            <a:r>
              <a:rPr lang="es-MX" sz="2400" b="1" dirty="0"/>
              <a:t>". Él escribe: "Un artículo puede llegar a ser altamente citado, porque es buena ciencia o porque es llamativo, provocativo o equivocado."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13767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194" y="188640"/>
            <a:ext cx="11641540" cy="1143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90000"/>
          </a:bodyPr>
          <a:lstStyle/>
          <a:p>
            <a:r>
              <a:rPr lang="es-MX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 = </a:t>
            </a:r>
            <a:r>
              <a:rPr lang="es-MX" b="1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¿Evaluación de revistas </a:t>
            </a:r>
            <a:br>
              <a:rPr lang="es-MX" b="1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MX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b="1" dirty="0" smtClean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y de científicos?</a:t>
            </a:r>
            <a:endParaRPr lang="es-MX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41195" y="1359404"/>
            <a:ext cx="72476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 parte del supuesto de que se puede diferenciar el </a:t>
            </a:r>
            <a:r>
              <a:rPr lang="es-MX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mérito</a:t>
            </a:r>
            <a:r>
              <a:rPr lang="es-MX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de los artículos científicos atendiendo a</a:t>
            </a:r>
          </a:p>
          <a:p>
            <a:r>
              <a:rPr lang="es-MX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 revista en la que se publicaron</a:t>
            </a:r>
          </a:p>
          <a:p>
            <a:endParaRPr lang="es-MX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5743" y="3822907"/>
            <a:ext cx="30186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Asignación de recursos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073818" y="3827486"/>
            <a:ext cx="266378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Medida objetiva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18457" y="3094657"/>
            <a:ext cx="671226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Cultura de la evaluación y rendición de cuentas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14146" y="4560315"/>
            <a:ext cx="6716579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2">
                    <a:lumMod val="90000"/>
                  </a:schemeClr>
                </a:solidFill>
              </a:rPr>
              <a:t>El conocimiento no puede ser medido directamente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41194" y="5340873"/>
            <a:ext cx="700461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400" dirty="0"/>
              <a:t>Lo medible son sus expresiones: publicación científica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155939" y="5973105"/>
            <a:ext cx="3032992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2">
                    <a:lumMod val="90000"/>
                  </a:schemeClr>
                </a:solidFill>
              </a:rPr>
              <a:t>Rol de la </a:t>
            </a:r>
            <a:r>
              <a:rPr lang="es-MX" sz="2400" dirty="0" err="1">
                <a:solidFill>
                  <a:schemeClr val="bg2">
                    <a:lumMod val="90000"/>
                  </a:schemeClr>
                </a:solidFill>
              </a:rPr>
              <a:t>Bibliometría</a:t>
            </a:r>
            <a:endParaRPr lang="es-MX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5" name="24 Marcador de contenido" descr="e garfield 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760296" y="4509120"/>
            <a:ext cx="1600200" cy="2133600"/>
          </a:xfrm>
        </p:spPr>
      </p:pic>
      <p:grpSp>
        <p:nvGrpSpPr>
          <p:cNvPr id="3" name="Grupo 15"/>
          <p:cNvGrpSpPr/>
          <p:nvPr/>
        </p:nvGrpSpPr>
        <p:grpSpPr>
          <a:xfrm>
            <a:off x="7345805" y="947545"/>
            <a:ext cx="3851920" cy="3384374"/>
            <a:chOff x="546522" y="1369476"/>
            <a:chExt cx="3600401" cy="3384374"/>
          </a:xfrm>
        </p:grpSpPr>
        <p:sp>
          <p:nvSpPr>
            <p:cNvPr id="27" name="Llamada ovalada 16"/>
            <p:cNvSpPr/>
            <p:nvPr/>
          </p:nvSpPr>
          <p:spPr>
            <a:xfrm rot="16200000">
              <a:off x="654536" y="1261462"/>
              <a:ext cx="3384374" cy="3600401"/>
            </a:xfrm>
            <a:prstGeom prst="wedgeEllipseCallout">
              <a:avLst>
                <a:gd name="adj1" fmla="val -66118"/>
                <a:gd name="adj2" fmla="val 10989"/>
              </a:avLst>
            </a:prstGeom>
            <a:solidFill>
              <a:schemeClr val="accent1">
                <a:lumMod val="20000"/>
                <a:lumOff val="80000"/>
              </a:schemeClr>
            </a:solidFill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CuadroTexto 17"/>
            <p:cNvSpPr txBox="1"/>
            <p:nvPr/>
          </p:nvSpPr>
          <p:spPr>
            <a:xfrm>
              <a:off x="909745" y="1825727"/>
              <a:ext cx="2952328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 dirty="0"/>
                <a:t>“El uso del impacto de las revistas para evaluar a los individuos contiene peligros inmanentes”</a:t>
              </a:r>
            </a:p>
            <a:p>
              <a:r>
                <a:rPr lang="es-MX" sz="1400" dirty="0" err="1"/>
                <a:t>The</a:t>
              </a:r>
              <a:r>
                <a:rPr lang="es-MX" sz="1400" dirty="0"/>
                <a:t> </a:t>
              </a:r>
              <a:r>
                <a:rPr lang="es-MX" sz="1400" dirty="0" err="1"/>
                <a:t>history</a:t>
              </a:r>
              <a:r>
                <a:rPr lang="es-MX" sz="1400" dirty="0"/>
                <a:t> and </a:t>
              </a:r>
              <a:r>
                <a:rPr lang="es-MX" sz="1400" dirty="0" err="1"/>
                <a:t>meaning</a:t>
              </a:r>
              <a:r>
                <a:rPr lang="es-MX" sz="1400" dirty="0"/>
                <a:t> of </a:t>
              </a:r>
              <a:r>
                <a:rPr lang="es-MX" sz="1400" dirty="0" err="1"/>
                <a:t>the</a:t>
              </a:r>
              <a:r>
                <a:rPr lang="es-MX" sz="1400" dirty="0"/>
                <a:t> </a:t>
              </a:r>
              <a:r>
                <a:rPr lang="es-MX" sz="1400" dirty="0" err="1"/>
                <a:t>journal</a:t>
              </a:r>
              <a:r>
                <a:rPr lang="es-MX" sz="1400" dirty="0"/>
                <a:t> </a:t>
              </a:r>
              <a:r>
                <a:rPr lang="es-MX" sz="1400" dirty="0" err="1"/>
                <a:t>impact</a:t>
              </a:r>
              <a:r>
                <a:rPr lang="es-MX" sz="1400" dirty="0"/>
                <a:t> factor (2006)  JAMA 295(1) 90-93</a:t>
              </a:r>
            </a:p>
          </p:txBody>
        </p:sp>
      </p:grpSp>
      <p:sp>
        <p:nvSpPr>
          <p:cNvPr id="4" name="CuadroTexto 3"/>
          <p:cNvSpPr txBox="1"/>
          <p:nvPr/>
        </p:nvSpPr>
        <p:spPr>
          <a:xfrm rot="19916770">
            <a:off x="10474915" y="5313101"/>
            <a:ext cx="1445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latin typeface="Bradley Hand ITC" panose="03070402050302030203" pitchFamily="66" charset="0"/>
              </a:rPr>
              <a:t>Eugene Garfield</a:t>
            </a:r>
            <a:endParaRPr lang="es-MX" sz="2400" b="1" dirty="0">
              <a:latin typeface="Bradley Hand ITC" panose="03070402050302030203" pitchFamily="66" charset="0"/>
            </a:endParaRPr>
          </a:p>
        </p:txBody>
      </p:sp>
      <p:sp>
        <p:nvSpPr>
          <p:cNvPr id="8" name="Forma libre 7"/>
          <p:cNvSpPr/>
          <p:nvPr/>
        </p:nvSpPr>
        <p:spPr>
          <a:xfrm>
            <a:off x="10136777" y="6110003"/>
            <a:ext cx="731520" cy="618119"/>
          </a:xfrm>
          <a:custGeom>
            <a:avLst/>
            <a:gdLst>
              <a:gd name="connsiteX0" fmla="*/ 0 w 731520"/>
              <a:gd name="connsiteY0" fmla="*/ 360466 h 618119"/>
              <a:gd name="connsiteX1" fmla="*/ 52252 w 731520"/>
              <a:gd name="connsiteY1" fmla="*/ 369174 h 618119"/>
              <a:gd name="connsiteX2" fmla="*/ 78377 w 731520"/>
              <a:gd name="connsiteY2" fmla="*/ 395300 h 618119"/>
              <a:gd name="connsiteX3" fmla="*/ 130629 w 731520"/>
              <a:gd name="connsiteY3" fmla="*/ 430134 h 618119"/>
              <a:gd name="connsiteX4" fmla="*/ 217714 w 731520"/>
              <a:gd name="connsiteY4" fmla="*/ 499803 h 618119"/>
              <a:gd name="connsiteX5" fmla="*/ 391886 w 731520"/>
              <a:gd name="connsiteY5" fmla="*/ 595597 h 618119"/>
              <a:gd name="connsiteX6" fmla="*/ 452846 w 731520"/>
              <a:gd name="connsiteY6" fmla="*/ 613014 h 618119"/>
              <a:gd name="connsiteX7" fmla="*/ 670560 w 731520"/>
              <a:gd name="connsiteY7" fmla="*/ 578180 h 618119"/>
              <a:gd name="connsiteX8" fmla="*/ 696686 w 731520"/>
              <a:gd name="connsiteY8" fmla="*/ 560763 h 618119"/>
              <a:gd name="connsiteX9" fmla="*/ 714103 w 731520"/>
              <a:gd name="connsiteY9" fmla="*/ 525928 h 618119"/>
              <a:gd name="connsiteX10" fmla="*/ 731520 w 731520"/>
              <a:gd name="connsiteY10" fmla="*/ 456260 h 618119"/>
              <a:gd name="connsiteX11" fmla="*/ 722812 w 731520"/>
              <a:gd name="connsiteY11" fmla="*/ 325631 h 618119"/>
              <a:gd name="connsiteX12" fmla="*/ 679269 w 731520"/>
              <a:gd name="connsiteY12" fmla="*/ 299506 h 618119"/>
              <a:gd name="connsiteX13" fmla="*/ 653143 w 731520"/>
              <a:gd name="connsiteY13" fmla="*/ 282088 h 618119"/>
              <a:gd name="connsiteX14" fmla="*/ 600892 w 731520"/>
              <a:gd name="connsiteY14" fmla="*/ 238546 h 618119"/>
              <a:gd name="connsiteX15" fmla="*/ 513806 w 731520"/>
              <a:gd name="connsiteY15" fmla="*/ 203711 h 618119"/>
              <a:gd name="connsiteX16" fmla="*/ 478972 w 731520"/>
              <a:gd name="connsiteY16" fmla="*/ 186294 h 618119"/>
              <a:gd name="connsiteX17" fmla="*/ 418012 w 731520"/>
              <a:gd name="connsiteY17" fmla="*/ 160168 h 618119"/>
              <a:gd name="connsiteX18" fmla="*/ 400594 w 731520"/>
              <a:gd name="connsiteY18" fmla="*/ 142751 h 618119"/>
              <a:gd name="connsiteX19" fmla="*/ 426720 w 731520"/>
              <a:gd name="connsiteY19" fmla="*/ 38248 h 618119"/>
              <a:gd name="connsiteX20" fmla="*/ 461554 w 731520"/>
              <a:gd name="connsiteY20" fmla="*/ 3414 h 618119"/>
              <a:gd name="connsiteX21" fmla="*/ 539932 w 731520"/>
              <a:gd name="connsiteY21" fmla="*/ 3414 h 61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31520" h="618119">
                <a:moveTo>
                  <a:pt x="0" y="360466"/>
                </a:moveTo>
                <a:cubicBezTo>
                  <a:pt x="17417" y="363369"/>
                  <a:pt x="36116" y="362003"/>
                  <a:pt x="52252" y="369174"/>
                </a:cubicBezTo>
                <a:cubicBezTo>
                  <a:pt x="63506" y="374176"/>
                  <a:pt x="68656" y="387739"/>
                  <a:pt x="78377" y="395300"/>
                </a:cubicBezTo>
                <a:cubicBezTo>
                  <a:pt x="94900" y="408152"/>
                  <a:pt x="113883" y="417574"/>
                  <a:pt x="130629" y="430134"/>
                </a:cubicBezTo>
                <a:cubicBezTo>
                  <a:pt x="160369" y="452439"/>
                  <a:pt x="187379" y="478315"/>
                  <a:pt x="217714" y="499803"/>
                </a:cubicBezTo>
                <a:cubicBezTo>
                  <a:pt x="316110" y="569500"/>
                  <a:pt x="308608" y="569973"/>
                  <a:pt x="391886" y="595597"/>
                </a:cubicBezTo>
                <a:cubicBezTo>
                  <a:pt x="412085" y="601812"/>
                  <a:pt x="432526" y="607208"/>
                  <a:pt x="452846" y="613014"/>
                </a:cubicBezTo>
                <a:cubicBezTo>
                  <a:pt x="735064" y="600187"/>
                  <a:pt x="584140" y="650196"/>
                  <a:pt x="670560" y="578180"/>
                </a:cubicBezTo>
                <a:cubicBezTo>
                  <a:pt x="678601" y="571480"/>
                  <a:pt x="687977" y="566569"/>
                  <a:pt x="696686" y="560763"/>
                </a:cubicBezTo>
                <a:cubicBezTo>
                  <a:pt x="702492" y="549151"/>
                  <a:pt x="709998" y="538244"/>
                  <a:pt x="714103" y="525928"/>
                </a:cubicBezTo>
                <a:cubicBezTo>
                  <a:pt x="721673" y="503219"/>
                  <a:pt x="731520" y="456260"/>
                  <a:pt x="731520" y="456260"/>
                </a:cubicBezTo>
                <a:cubicBezTo>
                  <a:pt x="728617" y="412717"/>
                  <a:pt x="736612" y="367031"/>
                  <a:pt x="722812" y="325631"/>
                </a:cubicBezTo>
                <a:cubicBezTo>
                  <a:pt x="717459" y="309573"/>
                  <a:pt x="693623" y="308477"/>
                  <a:pt x="679269" y="299506"/>
                </a:cubicBezTo>
                <a:cubicBezTo>
                  <a:pt x="670393" y="293959"/>
                  <a:pt x="661184" y="288789"/>
                  <a:pt x="653143" y="282088"/>
                </a:cubicBezTo>
                <a:cubicBezTo>
                  <a:pt x="628204" y="261306"/>
                  <a:pt x="629966" y="251965"/>
                  <a:pt x="600892" y="238546"/>
                </a:cubicBezTo>
                <a:cubicBezTo>
                  <a:pt x="572505" y="225444"/>
                  <a:pt x="541770" y="217693"/>
                  <a:pt x="513806" y="203711"/>
                </a:cubicBezTo>
                <a:cubicBezTo>
                  <a:pt x="502195" y="197905"/>
                  <a:pt x="490904" y="191408"/>
                  <a:pt x="478972" y="186294"/>
                </a:cubicBezTo>
                <a:cubicBezTo>
                  <a:pt x="446454" y="172358"/>
                  <a:pt x="452679" y="183280"/>
                  <a:pt x="418012" y="160168"/>
                </a:cubicBezTo>
                <a:cubicBezTo>
                  <a:pt x="411180" y="155613"/>
                  <a:pt x="406400" y="148557"/>
                  <a:pt x="400594" y="142751"/>
                </a:cubicBezTo>
                <a:cubicBezTo>
                  <a:pt x="407039" y="84751"/>
                  <a:pt x="396084" y="73990"/>
                  <a:pt x="426720" y="38248"/>
                </a:cubicBezTo>
                <a:cubicBezTo>
                  <a:pt x="437407" y="25780"/>
                  <a:pt x="445859" y="8243"/>
                  <a:pt x="461554" y="3414"/>
                </a:cubicBezTo>
                <a:cubicBezTo>
                  <a:pt x="486525" y="-4269"/>
                  <a:pt x="513806" y="3414"/>
                  <a:pt x="539932" y="3414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255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4717" y="97272"/>
            <a:ext cx="5278526" cy="497901"/>
          </a:xfrm>
        </p:spPr>
        <p:txBody>
          <a:bodyPr>
            <a:noAutofit/>
          </a:bodyPr>
          <a:lstStyle/>
          <a:p>
            <a:pPr algn="ctr"/>
            <a:r>
              <a:rPr lang="es-MX" sz="2400" b="1" dirty="0"/>
              <a:t>Declaración de San Francisco </a:t>
            </a:r>
            <a:r>
              <a:rPr lang="es-MX" sz="2400" b="1" dirty="0" smtClean="0"/>
              <a:t/>
            </a:r>
            <a:br>
              <a:rPr lang="es-MX" sz="2400" b="1" dirty="0" smtClean="0"/>
            </a:br>
            <a:r>
              <a:rPr lang="es-MX" sz="2400" b="1" dirty="0" smtClean="0"/>
              <a:t>sobre </a:t>
            </a:r>
            <a:r>
              <a:rPr lang="es-MX" sz="2400" b="1" dirty="0"/>
              <a:t>la Evaluación de la Investigación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03" y="1975773"/>
            <a:ext cx="7371439" cy="44499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/>
          <a:srcRect l="16211" t="33099" r="41343" b="4956"/>
          <a:stretch/>
        </p:blipFill>
        <p:spPr>
          <a:xfrm>
            <a:off x="4716666" y="2856510"/>
            <a:ext cx="2971015" cy="29811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/>
          <a:srcRect l="14096" t="27655" r="28724" b="4260"/>
          <a:stretch/>
        </p:blipFill>
        <p:spPr>
          <a:xfrm>
            <a:off x="4707545" y="4051010"/>
            <a:ext cx="2980136" cy="2517744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175329" y="716654"/>
            <a:ext cx="4239090" cy="2518238"/>
            <a:chOff x="233772" y="1972777"/>
            <a:chExt cx="5652120" cy="3357650"/>
          </a:xfrm>
        </p:grpSpPr>
        <p:sp>
          <p:nvSpPr>
            <p:cNvPr id="8" name="Llamada rectangular redondeada 7"/>
            <p:cNvSpPr/>
            <p:nvPr/>
          </p:nvSpPr>
          <p:spPr>
            <a:xfrm>
              <a:off x="233772" y="1972777"/>
              <a:ext cx="5652120" cy="3357650"/>
            </a:xfrm>
            <a:prstGeom prst="wedgeRoundRectCallout">
              <a:avLst>
                <a:gd name="adj1" fmla="val 10941"/>
                <a:gd name="adj2" fmla="val 91306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467544" y="2205052"/>
              <a:ext cx="5184576" cy="2893099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marL="214313" indent="-214313">
                <a:buFontTx/>
                <a:buChar char="-"/>
              </a:pPr>
              <a:r>
                <a:rPr lang="es-MX" sz="1500" b="1" dirty="0"/>
                <a:t>Necesidad de eliminar el uso de las métricas basadas en revistas, como el </a:t>
              </a:r>
              <a:r>
                <a:rPr lang="es-MX" sz="1500" b="1" dirty="0" smtClean="0"/>
                <a:t>Factor </a:t>
              </a:r>
              <a:r>
                <a:rPr lang="es-MX" sz="1500" b="1" dirty="0"/>
                <a:t>de Impacto, para efectos de consideraciones de </a:t>
              </a:r>
              <a:r>
                <a:rPr lang="es-MX" sz="1500" b="1" u="sng" dirty="0"/>
                <a:t>financiamiento</a:t>
              </a:r>
              <a:r>
                <a:rPr lang="es-MX" sz="1500" b="1" dirty="0"/>
                <a:t> y </a:t>
              </a:r>
              <a:r>
                <a:rPr lang="es-MX" sz="1500" b="1" u="sng" dirty="0"/>
                <a:t>promoción</a:t>
              </a:r>
              <a:r>
                <a:rPr lang="es-MX" sz="1500" b="1" dirty="0"/>
                <a:t/>
              </a:r>
              <a:br>
                <a:rPr lang="es-MX" sz="1500" b="1" dirty="0"/>
              </a:br>
              <a:endParaRPr lang="es-MX" sz="1500" b="1" dirty="0"/>
            </a:p>
            <a:p>
              <a:pPr marL="214313" indent="-214313">
                <a:buFontTx/>
                <a:buChar char="-"/>
              </a:pPr>
              <a:r>
                <a:rPr lang="es-MX" sz="1500" b="1" dirty="0"/>
                <a:t>Necesidad de evaluar la investigación en base al </a:t>
              </a:r>
              <a:r>
                <a:rPr lang="es-MX" sz="1500" b="1" u="sng" dirty="0"/>
                <a:t>mérito individual</a:t>
              </a:r>
              <a:r>
                <a:rPr lang="es-MX" sz="1500" b="1" dirty="0"/>
                <a:t> y </a:t>
              </a:r>
              <a:r>
                <a:rPr lang="es-MX" sz="1500" b="1" u="sng" dirty="0"/>
                <a:t>no</a:t>
              </a:r>
              <a:r>
                <a:rPr lang="es-MX" sz="1500" b="1" dirty="0"/>
                <a:t> de la </a:t>
              </a:r>
              <a:r>
                <a:rPr lang="es-MX" sz="1500" b="1" u="sng" dirty="0"/>
                <a:t>revista</a:t>
              </a:r>
              <a:r>
                <a:rPr lang="es-MX" sz="1500" b="1" dirty="0"/>
                <a:t/>
              </a:r>
              <a:br>
                <a:rPr lang="es-MX" sz="1500" b="1" dirty="0"/>
              </a:br>
              <a:endParaRPr lang="es-MX" sz="1500" b="1" dirty="0"/>
            </a:p>
            <a:p>
              <a:pPr marL="214313" indent="-214313">
                <a:buFontTx/>
                <a:buChar char="-"/>
              </a:pPr>
              <a:r>
                <a:rPr lang="es-MX" sz="1500" b="1" dirty="0"/>
                <a:t>Promover la </a:t>
              </a:r>
              <a:r>
                <a:rPr lang="es-MX" sz="1500" b="1" u="sng" dirty="0"/>
                <a:t>métrica</a:t>
              </a:r>
              <a:r>
                <a:rPr lang="es-MX" sz="1500" b="1" dirty="0"/>
                <a:t> a </a:t>
              </a:r>
              <a:r>
                <a:rPr lang="es-MX" sz="1500" b="1" u="sng" dirty="0"/>
                <a:t>nivel de artículo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4707545" y="809364"/>
            <a:ext cx="7466105" cy="6016012"/>
            <a:chOff x="4812252" y="791570"/>
            <a:chExt cx="7171197" cy="6016012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5"/>
            <a:srcRect l="21891" t="1940" r="23333"/>
            <a:stretch/>
          </p:blipFill>
          <p:spPr>
            <a:xfrm>
              <a:off x="4812252" y="791570"/>
              <a:ext cx="6774698" cy="5881044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8461612" y="6438250"/>
              <a:ext cx="3521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http://</a:t>
              </a:r>
              <a:r>
                <a:rPr lang="es-MX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www.leidenmanifesto.org</a:t>
              </a:r>
              <a:endParaRPr lang="es-MX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4763571" y="484979"/>
            <a:ext cx="7315413" cy="6340397"/>
            <a:chOff x="4876587" y="517603"/>
            <a:chExt cx="7315413" cy="6340397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6"/>
            <a:srcRect l="10876" t="3801" r="12150"/>
            <a:stretch/>
          </p:blipFill>
          <p:spPr>
            <a:xfrm>
              <a:off x="4876587" y="595173"/>
              <a:ext cx="7297063" cy="6262827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6488451" y="517603"/>
              <a:ext cx="5703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b="1" dirty="0">
                  <a:solidFill>
                    <a:schemeClr val="bg1">
                      <a:lumMod val="75000"/>
                    </a:schemeClr>
                  </a:solidFill>
                </a:rPr>
                <a:t>http://www.ingenio.upv.es/es/manifiesto#.Vh1KI_mqpBc</a:t>
              </a:r>
            </a:p>
          </p:txBody>
        </p:sp>
      </p:grpSp>
      <p:sp>
        <p:nvSpPr>
          <p:cNvPr id="18" name="Título 1"/>
          <p:cNvSpPr txBox="1">
            <a:spLocks/>
          </p:cNvSpPr>
          <p:nvPr/>
        </p:nvSpPr>
        <p:spPr>
          <a:xfrm>
            <a:off x="5770968" y="81557"/>
            <a:ext cx="5278526" cy="49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b="1" dirty="0" smtClean="0"/>
              <a:t>Manifiesto de Leiden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286203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1741" t="5389" r="41244" b="2007"/>
          <a:stretch/>
        </p:blipFill>
        <p:spPr>
          <a:xfrm>
            <a:off x="3136760" y="0"/>
            <a:ext cx="4766550" cy="6858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558589" y="49984"/>
            <a:ext cx="614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Los datos sobre las actividades científicas están siendo cada vez más utilizados para gobernar la ciencia…</a:t>
            </a:r>
          </a:p>
          <a:p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5438275" y="1527312"/>
            <a:ext cx="6401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… la </a:t>
            </a:r>
            <a:r>
              <a:rPr lang="es-MX" sz="2400" b="1" u="sng" dirty="0"/>
              <a:t>evaluación</a:t>
            </a:r>
            <a:r>
              <a:rPr lang="es-MX" sz="2400" b="1" dirty="0"/>
              <a:t> pasó de estar basada en valoraciones de expertos a depender de la </a:t>
            </a:r>
            <a:r>
              <a:rPr lang="es-MX" sz="2400" b="1" u="sng" dirty="0"/>
              <a:t>métricas</a:t>
            </a:r>
            <a:r>
              <a:rPr lang="es-MX" sz="2400" b="1" dirty="0"/>
              <a:t>…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438275" y="2912308"/>
            <a:ext cx="6172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Los indicadores han proliferado: normalmente bien intencionados, no siempre bien informados, y a menudo </a:t>
            </a:r>
            <a:r>
              <a:rPr lang="es-MX" sz="2400" b="1" u="sng" dirty="0"/>
              <a:t>mal aplicados</a:t>
            </a:r>
            <a:r>
              <a:rPr lang="es-MX" sz="2400" b="1" dirty="0"/>
              <a:t>. </a:t>
            </a:r>
          </a:p>
          <a:p>
            <a:endParaRPr lang="es-MX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305927" y="4531952"/>
            <a:ext cx="67345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Cuando organizaciones sin conocimiento sobre buenas prácticas e interpretación apropiada de indicadores llevan a cabo las evaluaciones, corremos el riesgo de dañar el sistema científico con los mismos instrumentos diseñados para mejorarlas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4160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r="21462"/>
          <a:stretch/>
        </p:blipFill>
        <p:spPr>
          <a:xfrm>
            <a:off x="8731161" y="1962041"/>
            <a:ext cx="3188369" cy="380047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8771020" y="939058"/>
            <a:ext cx="3108652" cy="497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b="1" dirty="0" smtClean="0"/>
              <a:t>10 Principios</a:t>
            </a:r>
          </a:p>
          <a:p>
            <a:pPr algn="ctr"/>
            <a:r>
              <a:rPr lang="es-MX" sz="2400" b="1" dirty="0" smtClean="0"/>
              <a:t>Manifiesto de Leiden</a:t>
            </a:r>
            <a:endParaRPr lang="es-MX" sz="24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-39859" y="4606"/>
            <a:ext cx="877102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s-MX" sz="2400" b="1" dirty="0" smtClean="0"/>
              <a:t>La </a:t>
            </a:r>
            <a:r>
              <a:rPr lang="es-MX" sz="2400" b="1" dirty="0"/>
              <a:t>evaluación </a:t>
            </a:r>
            <a:r>
              <a:rPr lang="es-MX" sz="2400" b="1" u="sng" dirty="0"/>
              <a:t>cuantitativa</a:t>
            </a:r>
            <a:r>
              <a:rPr lang="es-MX" sz="2400" b="1" dirty="0"/>
              <a:t> tiene que </a:t>
            </a:r>
            <a:r>
              <a:rPr lang="es-MX" sz="2400" b="1" u="sng" dirty="0"/>
              <a:t>apoyar </a:t>
            </a:r>
            <a:r>
              <a:rPr lang="es-MX" sz="2400" b="1" dirty="0"/>
              <a:t>la valoración </a:t>
            </a:r>
            <a:r>
              <a:rPr lang="es-MX" sz="2400" b="1" u="sng" dirty="0"/>
              <a:t>cualitativa</a:t>
            </a:r>
            <a:r>
              <a:rPr lang="es-MX" sz="2400" b="1" dirty="0"/>
              <a:t> por expertos</a:t>
            </a:r>
            <a:r>
              <a:rPr lang="es-MX" sz="2400" b="1" dirty="0" smtClean="0"/>
              <a:t>.</a:t>
            </a:r>
          </a:p>
          <a:p>
            <a:endParaRPr lang="es-MX" sz="2400" b="1" dirty="0"/>
          </a:p>
          <a:p>
            <a:r>
              <a:rPr lang="es-MX" sz="2400" dirty="0"/>
              <a:t>Los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indicadores</a:t>
            </a:r>
            <a:r>
              <a:rPr lang="es-MX" sz="2400" dirty="0"/>
              <a:t> pueden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corregir</a:t>
            </a:r>
            <a:r>
              <a:rPr lang="es-MX" sz="2400" dirty="0"/>
              <a:t> la tendencia a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perspectivas sesgadas </a:t>
            </a:r>
            <a:r>
              <a:rPr lang="es-MX" sz="2400" dirty="0"/>
              <a:t>que se dan en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revisión por pares </a:t>
            </a:r>
            <a:r>
              <a:rPr lang="es-MX" sz="2400" dirty="0"/>
              <a:t>y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facilitar</a:t>
            </a:r>
            <a:r>
              <a:rPr lang="es-MX" sz="2400" dirty="0"/>
              <a:t> la deliberación. </a:t>
            </a:r>
            <a:endParaRPr lang="es-MX" sz="2400" dirty="0" smtClean="0"/>
          </a:p>
          <a:p>
            <a:endParaRPr lang="es-MX" sz="2400" dirty="0"/>
          </a:p>
          <a:p>
            <a:r>
              <a:rPr lang="es-MX" sz="2400" dirty="0" smtClean="0"/>
              <a:t>En </a:t>
            </a:r>
            <a:r>
              <a:rPr lang="es-MX" sz="2400" dirty="0"/>
              <a:t>este sentido, los indicadores pueden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fortalecer la evaluación por pares</a:t>
            </a:r>
            <a:r>
              <a:rPr lang="es-MX" sz="2400" dirty="0"/>
              <a:t> puesto que tomar decisiones sobre colegas es difícil sin varias fuentes de información. </a:t>
            </a:r>
            <a:endParaRPr lang="es-MX" sz="2400" dirty="0" smtClean="0"/>
          </a:p>
          <a:p>
            <a:endParaRPr lang="es-MX" sz="2400" dirty="0"/>
          </a:p>
          <a:p>
            <a:r>
              <a:rPr lang="es-MX" sz="2400" dirty="0" smtClean="0"/>
              <a:t>Sin </a:t>
            </a:r>
            <a:r>
              <a:rPr lang="es-MX" sz="2400" dirty="0"/>
              <a:t>embargo, los evaluadores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MX" sz="2400" dirty="0"/>
              <a:t> deben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ceder</a:t>
            </a:r>
            <a:r>
              <a:rPr lang="es-MX" sz="2400" dirty="0"/>
              <a:t> a la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tentación</a:t>
            </a:r>
            <a:r>
              <a:rPr lang="es-MX" sz="2400" dirty="0"/>
              <a:t> de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supeditar</a:t>
            </a:r>
            <a:r>
              <a:rPr lang="es-MX" sz="2400" dirty="0"/>
              <a:t> las decisiones a los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números</a:t>
            </a:r>
            <a:r>
              <a:rPr lang="es-MX" sz="2400" dirty="0"/>
              <a:t>. Los indicadores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s-MX" sz="2400" dirty="0"/>
              <a:t>pueden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sustituir </a:t>
            </a:r>
            <a:r>
              <a:rPr lang="es-MX" sz="2400" dirty="0"/>
              <a:t>a los </a:t>
            </a:r>
            <a:r>
              <a: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razonamientos</a:t>
            </a:r>
            <a:r>
              <a:rPr lang="es-MX" sz="2400" dirty="0"/>
              <a:t> informados. Los decisores tienen plena responsabilidad sobre sus evaluaciones.</a:t>
            </a:r>
          </a:p>
          <a:p>
            <a:endParaRPr lang="es-MX" dirty="0"/>
          </a:p>
        </p:txBody>
      </p:sp>
      <p:sp>
        <p:nvSpPr>
          <p:cNvPr id="7" name="CuadroTexto 6"/>
          <p:cNvSpPr txBox="1"/>
          <p:nvPr/>
        </p:nvSpPr>
        <p:spPr>
          <a:xfrm>
            <a:off x="-29895" y="427875"/>
            <a:ext cx="8771020" cy="62786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es-MX" sz="2400" b="1" dirty="0">
                <a:solidFill>
                  <a:schemeClr val="bg1">
                    <a:lumMod val="85000"/>
                  </a:schemeClr>
                </a:solidFill>
              </a:rPr>
              <a:t>El desempeño debe ser medido de acuerdo con las misiones de investigación de la institución, grupo o investigador</a:t>
            </a:r>
            <a:r>
              <a:rPr lang="es-MX" sz="2400" b="1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es-MX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Los </a:t>
            </a:r>
            <a:r>
              <a:rPr lang="es-MX" sz="2400" dirty="0">
                <a:solidFill>
                  <a:srgbClr val="FFC000"/>
                </a:solidFill>
              </a:rPr>
              <a:t>objetivos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 de un programa de investigación tiene que ser </a:t>
            </a:r>
            <a:r>
              <a:rPr lang="es-MX" sz="2400" dirty="0">
                <a:solidFill>
                  <a:srgbClr val="FFC000"/>
                </a:solidFill>
              </a:rPr>
              <a:t>especificados al principio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, y los </a:t>
            </a:r>
            <a:r>
              <a:rPr lang="es-MX" sz="2400" dirty="0">
                <a:solidFill>
                  <a:srgbClr val="FFC000"/>
                </a:solidFill>
              </a:rPr>
              <a:t>indicadores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 usados para medir el desempeño tienen que estar </a:t>
            </a:r>
            <a:r>
              <a:rPr lang="es-MX" sz="2400" dirty="0">
                <a:solidFill>
                  <a:srgbClr val="FFC000"/>
                </a:solidFill>
              </a:rPr>
              <a:t>claramente relacionados 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con estos objetivos. La elección y usos de los indicadores tiene que tener en cuenta los </a:t>
            </a:r>
            <a:r>
              <a:rPr lang="es-MX" sz="2400" dirty="0">
                <a:solidFill>
                  <a:srgbClr val="FFC000"/>
                </a:solidFill>
              </a:rPr>
              <a:t>contextos socio-económicos y culturales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. Los científicos tienen </a:t>
            </a:r>
            <a:r>
              <a:rPr lang="es-MX" sz="2400" dirty="0">
                <a:solidFill>
                  <a:srgbClr val="FFC000"/>
                </a:solidFill>
              </a:rPr>
              <a:t>diversas misiones de investigación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. La investigación para avanzar las fronteras del conocimiento académico es diferente de la investigación focalizada en proveer soluciones a problemas sociales. La evaluación puede estar basada en méritos relevantes para la industria, el desarrollo de políticas, o para los ciudadanos en general, en vez de méritos basados en </a:t>
            </a:r>
            <a:r>
              <a:rPr lang="es-MX" sz="2400" dirty="0">
                <a:solidFill>
                  <a:srgbClr val="FFC000"/>
                </a:solidFill>
              </a:rPr>
              <a:t>nociones académicas de excelencia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. No hay un modelo de evaluación que se pueda aplicar en todos los contextos.</a:t>
            </a:r>
          </a:p>
          <a:p>
            <a:endParaRPr lang="es-MX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1043649"/>
            <a:ext cx="8771020" cy="62786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b="1" dirty="0"/>
              <a:t>3. La excelencia en investigación de </a:t>
            </a:r>
            <a:r>
              <a:rPr lang="es-MX" sz="2400" b="1" u="sng" dirty="0"/>
              <a:t>relevancia local</a:t>
            </a:r>
            <a:r>
              <a:rPr lang="es-MX" sz="2400" b="1" dirty="0"/>
              <a:t> debe ser protegida</a:t>
            </a:r>
            <a:r>
              <a:rPr lang="es-MX" sz="2400" b="1" dirty="0" smtClean="0"/>
              <a:t>.</a:t>
            </a:r>
          </a:p>
          <a:p>
            <a:endParaRPr lang="es-MX" sz="2400" b="1" dirty="0"/>
          </a:p>
          <a:p>
            <a:r>
              <a:rPr lang="es-MX" sz="2400" dirty="0"/>
              <a:t>En muchas partes del mundo, excelencia en investigación se asocia únicamente con publicaciones en </a:t>
            </a:r>
            <a:r>
              <a:rPr lang="es-MX" sz="2400" b="1" dirty="0"/>
              <a:t>inglés</a:t>
            </a:r>
            <a:r>
              <a:rPr lang="es-MX" sz="2400" dirty="0"/>
              <a:t>. </a:t>
            </a:r>
            <a:r>
              <a:rPr lang="es-MX" sz="2400" dirty="0" smtClean="0"/>
              <a:t>... </a:t>
            </a:r>
            <a:r>
              <a:rPr lang="es-MX" sz="2400" dirty="0"/>
              <a:t>El </a:t>
            </a:r>
            <a:r>
              <a:rPr lang="es-MX" sz="2400" b="1" dirty="0"/>
              <a:t>factor de impacto</a:t>
            </a:r>
            <a:r>
              <a:rPr lang="es-MX" sz="2400" dirty="0"/>
              <a:t> se calcula para revistas indexadas por </a:t>
            </a:r>
            <a:r>
              <a:rPr lang="es-MX" sz="2400" b="1" dirty="0"/>
              <a:t>Web of </a:t>
            </a:r>
            <a:r>
              <a:rPr lang="es-MX" sz="2400" b="1" dirty="0" err="1"/>
              <a:t>Scienc</a:t>
            </a:r>
            <a:r>
              <a:rPr lang="es-MX" sz="2400" dirty="0" err="1"/>
              <a:t>e</a:t>
            </a:r>
            <a:r>
              <a:rPr lang="es-MX" sz="2400" dirty="0"/>
              <a:t>, que es una base de datos basada en los Estados Unidos y que contiene una </a:t>
            </a:r>
            <a:r>
              <a:rPr lang="es-MX" sz="2400" b="1" dirty="0"/>
              <a:t>gran mayoría de revistas en inglés</a:t>
            </a:r>
            <a:r>
              <a:rPr lang="es-MX" sz="2400" dirty="0"/>
              <a:t>. Estos </a:t>
            </a:r>
            <a:r>
              <a:rPr lang="es-MX" sz="2400" b="1" dirty="0"/>
              <a:t>sesgos</a:t>
            </a:r>
            <a:r>
              <a:rPr lang="es-MX" sz="2400" dirty="0"/>
              <a:t> son especialmente problemáticos en las </a:t>
            </a:r>
            <a:r>
              <a:rPr lang="es-MX" sz="2400" b="1" dirty="0"/>
              <a:t>ciencias sociales y las humanidades</a:t>
            </a:r>
            <a:r>
              <a:rPr lang="es-MX" sz="2400" dirty="0"/>
              <a:t>, </a:t>
            </a:r>
            <a:r>
              <a:rPr lang="es-MX" sz="2400" b="1" dirty="0"/>
              <a:t>áreas en las que la investigación está más orientada a temas regionales y nacionales</a:t>
            </a:r>
            <a:r>
              <a:rPr lang="es-MX" sz="2400" dirty="0"/>
              <a:t>. </a:t>
            </a:r>
            <a:r>
              <a:rPr lang="es-MX" sz="2400" dirty="0" smtClean="0"/>
              <a:t>...</a:t>
            </a:r>
            <a:endParaRPr lang="es-MX" sz="2400" dirty="0"/>
          </a:p>
          <a:p>
            <a:r>
              <a:rPr lang="es-MX" sz="2400" dirty="0"/>
              <a:t>Este </a:t>
            </a:r>
            <a:r>
              <a:rPr lang="es-MX" sz="2400" b="1" dirty="0"/>
              <a:t>pluralismo</a:t>
            </a:r>
            <a:r>
              <a:rPr lang="es-MX" sz="2400" dirty="0"/>
              <a:t> y la </a:t>
            </a:r>
            <a:r>
              <a:rPr lang="es-MX" sz="2400" b="1" dirty="0"/>
              <a:t>relevancia social </a:t>
            </a:r>
            <a:r>
              <a:rPr lang="es-MX" sz="2400" dirty="0"/>
              <a:t>tienden a ser suprimidos cuando se crean artículos de interés a los guardianes del alto impacto: las revistas en </a:t>
            </a:r>
            <a:r>
              <a:rPr lang="es-MX" sz="2400" dirty="0" smtClean="0"/>
              <a:t>inglés. </a:t>
            </a:r>
            <a:r>
              <a:rPr lang="es-MX" sz="2400" b="1" dirty="0" smtClean="0"/>
              <a:t>Indicadores </a:t>
            </a:r>
            <a:r>
              <a:rPr lang="es-MX" sz="2400" b="1" dirty="0"/>
              <a:t>basados en literatura de alta calidad no inglesa </a:t>
            </a:r>
            <a:r>
              <a:rPr lang="es-MX" sz="2400" dirty="0"/>
              <a:t>servirían para identificar y recompensar la excelencia en </a:t>
            </a:r>
            <a:r>
              <a:rPr lang="es-MX" sz="2400" b="1" dirty="0"/>
              <a:t>investigación localmente relevante</a:t>
            </a:r>
            <a:r>
              <a:rPr lang="es-MX" sz="2400" dirty="0"/>
              <a:t>.</a:t>
            </a:r>
          </a:p>
          <a:p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-29895" y="1436959"/>
            <a:ext cx="8771020" cy="59093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bg1">
                    <a:lumMod val="85000"/>
                  </a:schemeClr>
                </a:solidFill>
              </a:rPr>
              <a:t>9. Deben reconocerse los efectos sistémicos de la evaluación y los indicadores</a:t>
            </a:r>
            <a:r>
              <a:rPr lang="es-MX" sz="2400" b="1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es-MX" sz="11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Los </a:t>
            </a:r>
            <a:r>
              <a:rPr lang="es-MX" sz="2400" dirty="0">
                <a:solidFill>
                  <a:srgbClr val="FFC000"/>
                </a:solidFill>
              </a:rPr>
              <a:t>indicadores cambian el sistema científico 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a través de los </a:t>
            </a:r>
            <a:r>
              <a:rPr lang="es-MX" sz="2400" dirty="0">
                <a:solidFill>
                  <a:srgbClr val="FFC000"/>
                </a:solidFill>
              </a:rPr>
              <a:t>incentivos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 que establecen. Estos efectos deberían ser anticipados. Esto significa que una batería de indicadores es siempre preferible puesto que un solo indicador es susceptible de generar </a:t>
            </a:r>
            <a:r>
              <a:rPr lang="es-MX" sz="2400" dirty="0">
                <a:solidFill>
                  <a:srgbClr val="FFC000"/>
                </a:solidFill>
              </a:rPr>
              <a:t>comportamientos estratégicos y substitución de objetivos 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(según la cual </a:t>
            </a:r>
            <a:r>
              <a:rPr lang="es-MX" sz="2400" b="1" dirty="0">
                <a:solidFill>
                  <a:srgbClr val="FFC000"/>
                </a:solidFill>
              </a:rPr>
              <a:t>la medida se convierte en un fin en sí misma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). Por ejemplo, en los 1990s, Australia financió investigación en universidades de acuerdo con una fórmula basada sobretodo en el número de publicaciones de un </a:t>
            </a:r>
            <a:r>
              <a:rPr lang="es-MX" sz="2400" dirty="0" smtClean="0">
                <a:solidFill>
                  <a:schemeClr val="bg1">
                    <a:lumMod val="85000"/>
                  </a:schemeClr>
                </a:solidFill>
              </a:rPr>
              <a:t>instituto…. Como </a:t>
            </a:r>
            <a:r>
              <a:rPr lang="es-MX" sz="2400" dirty="0">
                <a:solidFill>
                  <a:schemeClr val="bg1">
                    <a:lumMod val="85000"/>
                  </a:schemeClr>
                </a:solidFill>
              </a:rPr>
              <a:t>era de esperar, el número de artículos publicados por autores australianos subió, pero en revistas menos citadas, lo que sugiere que la calidad de los artículos disminuyó.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236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1517</Words>
  <Application>Microsoft Office PowerPoint</Application>
  <PresentationFormat>Panorámica</PresentationFormat>
  <Paragraphs>224</Paragraphs>
  <Slides>30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8" baseType="lpstr">
      <vt:lpstr>Arial</vt:lpstr>
      <vt:lpstr>Bradley Hand ITC</vt:lpstr>
      <vt:lpstr>Calibri</vt:lpstr>
      <vt:lpstr>Calibri Light</vt:lpstr>
      <vt:lpstr>Courier New</vt:lpstr>
      <vt:lpstr>Trebuchet MS</vt:lpstr>
      <vt:lpstr>Tema de Office</vt:lpstr>
      <vt:lpstr>Imagem de bitmap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 = ¿Evaluación de revistas        y de científicos?</vt:lpstr>
      <vt:lpstr>Declaración de San Francisco  sobre la Evaluación de la Investigación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Indicadores bibliométricos</vt:lpstr>
      <vt:lpstr>Indicadores bibliométricos</vt:lpstr>
      <vt:lpstr>Indicadores bibliométricos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BIBLAT: indicadores bibliométricos alternativos de la producción científica publicada en revistas de América Latina y el Caribe</dc:title>
  <dc:creator>ANTONIO</dc:creator>
  <cp:lastModifiedBy>ANTONIO</cp:lastModifiedBy>
  <cp:revision>138</cp:revision>
  <dcterms:created xsi:type="dcterms:W3CDTF">2013-10-15T23:03:23Z</dcterms:created>
  <dcterms:modified xsi:type="dcterms:W3CDTF">2015-10-14T16:50:31Z</dcterms:modified>
</cp:coreProperties>
</file>